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1" r:id="rId6"/>
    <p:sldId id="262" r:id="rId7"/>
    <p:sldId id="264" r:id="rId8"/>
    <p:sldId id="265" r:id="rId9"/>
    <p:sldId id="266" r:id="rId10"/>
    <p:sldId id="267" r:id="rId11"/>
    <p:sldId id="288"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9" r:id="rId29"/>
    <p:sldId id="290" r:id="rId30"/>
    <p:sldId id="284" r:id="rId31"/>
    <p:sldId id="285" r:id="rId32"/>
    <p:sldId id="287"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D8300-FEFE-41C4-9A20-FD9CDFDC2456}" type="datetimeFigureOut">
              <a:rPr lang="en-US" smtClean="0"/>
              <a:pPr/>
              <a:t>25/10/2021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5B1EF-AFD0-4B3A-A6DC-E5FB87C76B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45B1EF-AFD0-4B3A-A6DC-E5FB87C76B32}"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32192-B35A-44BA-8C84-35F2DB9AC705}" type="datetimeFigureOut">
              <a:rPr lang="en-US" smtClean="0"/>
              <a:pPr/>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96EC-76E1-46D8-92B0-30D8274E2A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32192-B35A-44BA-8C84-35F2DB9AC705}" type="datetimeFigureOut">
              <a:rPr lang="en-US" smtClean="0"/>
              <a:pPr/>
              <a:t>25/10/2021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96EC-76E1-46D8-92B0-30D8274E2A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676400"/>
          </a:xfrm>
        </p:spPr>
        <p:txBody>
          <a:bodyPr>
            <a:normAutofit/>
          </a:bodyPr>
          <a:lstStyle/>
          <a:p>
            <a:r>
              <a:rPr lang="en-US" b="1" dirty="0" smtClean="0">
                <a:solidFill>
                  <a:srgbClr val="7030A0"/>
                </a:solidFill>
              </a:rPr>
              <a:t>Environmental Studies</a:t>
            </a:r>
            <a:br>
              <a:rPr lang="en-US" b="1" dirty="0" smtClean="0">
                <a:solidFill>
                  <a:srgbClr val="7030A0"/>
                </a:solidFill>
              </a:rPr>
            </a:br>
            <a:r>
              <a:rPr lang="en-US" b="1" dirty="0" smtClean="0">
                <a:solidFill>
                  <a:srgbClr val="7030A0"/>
                </a:solidFill>
              </a:rPr>
              <a:t>Unit 2</a:t>
            </a:r>
            <a:endParaRPr lang="en-US" b="1" dirty="0">
              <a:solidFill>
                <a:srgbClr val="7030A0"/>
              </a:solidFill>
            </a:endParaRPr>
          </a:p>
        </p:txBody>
      </p:sp>
      <p:sp>
        <p:nvSpPr>
          <p:cNvPr id="5" name="Content Placeholder 4"/>
          <p:cNvSpPr>
            <a:spLocks noGrp="1"/>
          </p:cNvSpPr>
          <p:nvPr>
            <p:ph idx="1"/>
          </p:nvPr>
        </p:nvSpPr>
        <p:spPr>
          <a:xfrm>
            <a:off x="457200" y="2133600"/>
            <a:ext cx="8229600" cy="4343400"/>
          </a:xfrm>
        </p:spPr>
        <p:txBody>
          <a:bodyPr>
            <a:normAutofit/>
          </a:bodyPr>
          <a:lstStyle/>
          <a:p>
            <a:pPr algn="ctr">
              <a:buNone/>
            </a:pPr>
            <a:r>
              <a:rPr lang="en-US" sz="6000" b="1" dirty="0" smtClean="0">
                <a:solidFill>
                  <a:schemeClr val="accent2"/>
                </a:solidFill>
              </a:rPr>
              <a:t>Natural Resources and </a:t>
            </a:r>
          </a:p>
          <a:p>
            <a:pPr algn="ctr">
              <a:buNone/>
            </a:pPr>
            <a:r>
              <a:rPr lang="en-US" sz="6000" b="1" dirty="0" smtClean="0">
                <a:solidFill>
                  <a:schemeClr val="accent2"/>
                </a:solidFill>
              </a:rPr>
              <a:t>Sustainable  Development</a:t>
            </a:r>
            <a:endParaRPr lang="en-US" sz="6000" b="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solidFill>
                  <a:srgbClr val="7030A0"/>
                </a:solidFill>
              </a:rPr>
              <a:t>Energy resource</a:t>
            </a:r>
            <a:endParaRPr lang="en-US" b="1" dirty="0">
              <a:solidFill>
                <a:srgbClr val="7030A0"/>
              </a:solidFill>
            </a:endParaRPr>
          </a:p>
        </p:txBody>
      </p:sp>
      <p:sp>
        <p:nvSpPr>
          <p:cNvPr id="3" name="Content Placeholder 2"/>
          <p:cNvSpPr>
            <a:spLocks noGrp="1"/>
          </p:cNvSpPr>
          <p:nvPr>
            <p:ph idx="1"/>
          </p:nvPr>
        </p:nvSpPr>
        <p:spPr>
          <a:xfrm>
            <a:off x="457200" y="1447800"/>
            <a:ext cx="8229600" cy="4953000"/>
          </a:xfrm>
        </p:spPr>
        <p:txBody>
          <a:bodyPr>
            <a:normAutofit/>
          </a:bodyPr>
          <a:lstStyle/>
          <a:p>
            <a:pPr algn="just"/>
            <a:r>
              <a:rPr lang="en-US" sz="1800" dirty="0" smtClean="0">
                <a:solidFill>
                  <a:srgbClr val="C00000"/>
                </a:solidFill>
              </a:rPr>
              <a:t>Growing energy demand for growing population, industries, transport sector, growing urban population, for growing consumerism, wastage of energy resources.</a:t>
            </a:r>
          </a:p>
          <a:p>
            <a:pPr algn="just"/>
            <a:r>
              <a:rPr lang="en-US" sz="1800" dirty="0" smtClean="0">
                <a:solidFill>
                  <a:srgbClr val="C00000"/>
                </a:solidFill>
              </a:rPr>
              <a:t>Mitigation and measures for energy conservation</a:t>
            </a:r>
          </a:p>
          <a:p>
            <a:pPr algn="just">
              <a:buFont typeface="Wingdings" pitchFamily="2" charset="2"/>
              <a:buChar char="Ø"/>
            </a:pPr>
            <a:r>
              <a:rPr lang="en-US" sz="1800" dirty="0" smtClean="0">
                <a:solidFill>
                  <a:srgbClr val="7030A0"/>
                </a:solidFill>
              </a:rPr>
              <a:t>Creation of awareness</a:t>
            </a:r>
          </a:p>
          <a:p>
            <a:pPr algn="just">
              <a:buFont typeface="Wingdings" pitchFamily="2" charset="2"/>
              <a:buChar char="Ø"/>
            </a:pPr>
            <a:r>
              <a:rPr lang="en-US" sz="1800" dirty="0" smtClean="0">
                <a:solidFill>
                  <a:srgbClr val="7030A0"/>
                </a:solidFill>
              </a:rPr>
              <a:t>Improving efficiency of equipments, machinery, appliances etc.</a:t>
            </a:r>
          </a:p>
          <a:p>
            <a:pPr algn="just">
              <a:buFont typeface="Wingdings" pitchFamily="2" charset="2"/>
              <a:buChar char="Ø"/>
            </a:pPr>
            <a:r>
              <a:rPr lang="en-US" sz="1800" dirty="0" smtClean="0">
                <a:solidFill>
                  <a:srgbClr val="7030A0"/>
                </a:solidFill>
              </a:rPr>
              <a:t>Energy or fuel conservation</a:t>
            </a:r>
          </a:p>
          <a:p>
            <a:pPr algn="just">
              <a:buFont typeface="Wingdings" pitchFamily="2" charset="2"/>
              <a:buChar char="Ø"/>
            </a:pPr>
            <a:r>
              <a:rPr lang="en-US" sz="1800" dirty="0" smtClean="0">
                <a:solidFill>
                  <a:srgbClr val="7030A0"/>
                </a:solidFill>
              </a:rPr>
              <a:t>Compulsory energy audits</a:t>
            </a:r>
          </a:p>
          <a:p>
            <a:pPr algn="just">
              <a:buFont typeface="Wingdings" pitchFamily="2" charset="2"/>
              <a:buChar char="Ø"/>
            </a:pPr>
            <a:r>
              <a:rPr lang="en-US" sz="1800" dirty="0" smtClean="0">
                <a:solidFill>
                  <a:srgbClr val="7030A0"/>
                </a:solidFill>
              </a:rPr>
              <a:t>Development of non conventional energy resources</a:t>
            </a:r>
          </a:p>
          <a:p>
            <a:pPr algn="just">
              <a:buFont typeface="Wingdings" pitchFamily="2" charset="2"/>
              <a:buChar char="Ø"/>
            </a:pPr>
            <a:r>
              <a:rPr lang="en-US" sz="1800" dirty="0" smtClean="0">
                <a:solidFill>
                  <a:srgbClr val="7030A0"/>
                </a:solidFill>
              </a:rPr>
              <a:t>Improve power sector in India</a:t>
            </a:r>
          </a:p>
          <a:p>
            <a:pPr algn="just">
              <a:buFont typeface="Wingdings" pitchFamily="2" charset="2"/>
              <a:buChar char="Ø"/>
            </a:pPr>
            <a:r>
              <a:rPr lang="en-US" sz="1800" dirty="0" smtClean="0">
                <a:solidFill>
                  <a:srgbClr val="7030A0"/>
                </a:solidFill>
              </a:rPr>
              <a:t>Increasing use of railways and public transport.</a:t>
            </a:r>
          </a:p>
          <a:p>
            <a:pPr algn="just">
              <a:buFont typeface="Wingdings" pitchFamily="2" charset="2"/>
              <a:buChar char="Ø"/>
            </a:pPr>
            <a:r>
              <a:rPr lang="en-US" sz="1800" dirty="0" smtClean="0">
                <a:solidFill>
                  <a:srgbClr val="7030A0"/>
                </a:solidFill>
              </a:rPr>
              <a:t>Improvement in vehicle design, road conditions.</a:t>
            </a:r>
          </a:p>
          <a:p>
            <a:pPr algn="just">
              <a:buFont typeface="Wingdings" pitchFamily="2" charset="2"/>
              <a:buChar char="Ø"/>
            </a:pPr>
            <a:r>
              <a:rPr lang="en-US" sz="1800" dirty="0" smtClean="0">
                <a:solidFill>
                  <a:srgbClr val="7030A0"/>
                </a:solidFill>
              </a:rPr>
              <a:t>Reforms in energy policy.</a:t>
            </a:r>
          </a:p>
          <a:p>
            <a:pPr algn="just">
              <a:buFont typeface="Wingdings" pitchFamily="2" charset="2"/>
              <a:buChar char="Ø"/>
            </a:pPr>
            <a:r>
              <a:rPr lang="en-US" sz="1800" dirty="0" smtClean="0">
                <a:solidFill>
                  <a:srgbClr val="7030A0"/>
                </a:solidFill>
              </a:rPr>
              <a:t>The imposition of a carbon tax.</a:t>
            </a:r>
          </a:p>
          <a:p>
            <a:pPr algn="just">
              <a:buFont typeface="Wingdings" pitchFamily="2" charset="2"/>
              <a:buChar char="Ø"/>
            </a:pPr>
            <a:endParaRPr lang="en-US" sz="1800" dirty="0" smtClean="0">
              <a:solidFill>
                <a:srgbClr val="7030A0"/>
              </a:solidFill>
            </a:endParaRPr>
          </a:p>
          <a:p>
            <a:pPr algn="just">
              <a:buFont typeface="Wingdings" pitchFamily="2" charset="2"/>
              <a:buChar char="Ø"/>
            </a:pPr>
            <a:endParaRPr lang="en-US" sz="1800" dirty="0" smtClean="0">
              <a:solidFill>
                <a:srgbClr val="7030A0"/>
              </a:solidFill>
            </a:endParaRPr>
          </a:p>
          <a:p>
            <a:pPr algn="just">
              <a:buFont typeface="Wingdings" pitchFamily="2" charset="2"/>
              <a:buChar char="Ø"/>
            </a:pPr>
            <a:endParaRPr lang="en-US" sz="1800"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Measures to solve energy crisis</a:t>
            </a:r>
            <a:endParaRPr lang="en-US" b="1" dirty="0">
              <a:solidFill>
                <a:srgbClr val="7030A0"/>
              </a:solidFill>
            </a:endParaRPr>
          </a:p>
        </p:txBody>
      </p:sp>
      <p:sp>
        <p:nvSpPr>
          <p:cNvPr id="3" name="Content Placeholder 2"/>
          <p:cNvSpPr>
            <a:spLocks noGrp="1"/>
          </p:cNvSpPr>
          <p:nvPr>
            <p:ph idx="1"/>
          </p:nvPr>
        </p:nvSpPr>
        <p:spPr>
          <a:xfrm>
            <a:off x="762000" y="1600200"/>
            <a:ext cx="7924800" cy="4525963"/>
          </a:xfrm>
        </p:spPr>
        <p:txBody>
          <a:bodyPr>
            <a:normAutofit/>
          </a:bodyPr>
          <a:lstStyle/>
          <a:p>
            <a:r>
              <a:rPr lang="en-US" sz="2000" dirty="0" smtClean="0">
                <a:solidFill>
                  <a:srgbClr val="C00000"/>
                </a:solidFill>
              </a:rPr>
              <a:t>Awareness</a:t>
            </a:r>
          </a:p>
          <a:p>
            <a:r>
              <a:rPr lang="en-US" sz="2000" dirty="0" smtClean="0">
                <a:solidFill>
                  <a:srgbClr val="C00000"/>
                </a:solidFill>
              </a:rPr>
              <a:t>Improve the efficiency of equipments and upgrade equipments.</a:t>
            </a:r>
          </a:p>
          <a:p>
            <a:r>
              <a:rPr lang="en-US" sz="2000" dirty="0" smtClean="0">
                <a:solidFill>
                  <a:srgbClr val="C00000"/>
                </a:solidFill>
              </a:rPr>
              <a:t>Use </a:t>
            </a:r>
            <a:r>
              <a:rPr lang="en-US" sz="2000" smtClean="0">
                <a:solidFill>
                  <a:srgbClr val="C00000"/>
                </a:solidFill>
              </a:rPr>
              <a:t>of </a:t>
            </a:r>
            <a:r>
              <a:rPr lang="en-US" sz="2000" smtClean="0">
                <a:solidFill>
                  <a:srgbClr val="C00000"/>
                </a:solidFill>
              </a:rPr>
              <a:t>non conventional </a:t>
            </a:r>
            <a:r>
              <a:rPr lang="en-US" sz="2000" dirty="0" smtClean="0">
                <a:solidFill>
                  <a:srgbClr val="C00000"/>
                </a:solidFill>
              </a:rPr>
              <a:t>energy resources</a:t>
            </a:r>
          </a:p>
          <a:p>
            <a:r>
              <a:rPr lang="en-US" sz="2000" dirty="0" smtClean="0">
                <a:solidFill>
                  <a:srgbClr val="C00000"/>
                </a:solidFill>
              </a:rPr>
              <a:t>Maintaining energy audits</a:t>
            </a:r>
          </a:p>
          <a:p>
            <a:r>
              <a:rPr lang="en-US" sz="2000" dirty="0" smtClean="0">
                <a:solidFill>
                  <a:srgbClr val="C00000"/>
                </a:solidFill>
              </a:rPr>
              <a:t>Conservation of sound ecosystem</a:t>
            </a:r>
          </a:p>
          <a:p>
            <a:r>
              <a:rPr lang="en-US" sz="2000" dirty="0" smtClean="0">
                <a:solidFill>
                  <a:srgbClr val="C00000"/>
                </a:solidFill>
              </a:rPr>
              <a:t>Improve power sector in India</a:t>
            </a:r>
          </a:p>
          <a:p>
            <a:r>
              <a:rPr lang="en-US" sz="2000" dirty="0" smtClean="0">
                <a:solidFill>
                  <a:srgbClr val="C00000"/>
                </a:solidFill>
              </a:rPr>
              <a:t>Modernization of power plants</a:t>
            </a:r>
          </a:p>
          <a:p>
            <a:r>
              <a:rPr lang="en-US" sz="2000" dirty="0" smtClean="0">
                <a:solidFill>
                  <a:srgbClr val="C00000"/>
                </a:solidFill>
              </a:rPr>
              <a:t>Cut on subsidies in power sector.</a:t>
            </a:r>
          </a:p>
          <a:p>
            <a:r>
              <a:rPr lang="en-US" sz="2000" dirty="0" smtClean="0">
                <a:solidFill>
                  <a:srgbClr val="C00000"/>
                </a:solidFill>
              </a:rPr>
              <a:t>Increasing share of railways and public transport</a:t>
            </a:r>
          </a:p>
          <a:p>
            <a:r>
              <a:rPr lang="en-US" sz="2000" dirty="0" smtClean="0">
                <a:solidFill>
                  <a:srgbClr val="C00000"/>
                </a:solidFill>
              </a:rPr>
              <a:t>Promoting efficient practices for conservation in household sector.</a:t>
            </a:r>
          </a:p>
          <a:p>
            <a:endParaRPr lang="en-US" sz="1800" dirty="0" smtClean="0"/>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err="1" smtClean="0"/>
              <a:t>Koyna</a:t>
            </a:r>
            <a:r>
              <a:rPr lang="en-US" sz="4000" b="1" dirty="0" smtClean="0"/>
              <a:t> hydroelectricity</a:t>
            </a:r>
            <a:endParaRPr lang="en-US" sz="4000" b="1" dirty="0"/>
          </a:p>
        </p:txBody>
      </p:sp>
      <p:pic>
        <p:nvPicPr>
          <p:cNvPr id="1026" name="Picture 2" descr="C:\Users\USER\Desktop\Koyna.jpg"/>
          <p:cNvPicPr>
            <a:picLocks noGrp="1" noChangeAspect="1" noChangeArrowheads="1"/>
          </p:cNvPicPr>
          <p:nvPr>
            <p:ph idx="1"/>
          </p:nvPr>
        </p:nvPicPr>
        <p:blipFill>
          <a:blip r:embed="rId2"/>
          <a:srcRect/>
          <a:stretch>
            <a:fillRect/>
          </a:stretch>
        </p:blipFill>
        <p:spPr bwMode="auto">
          <a:xfrm>
            <a:off x="1143000" y="1600200"/>
            <a:ext cx="6687982" cy="4419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Tarapur</a:t>
            </a:r>
            <a:r>
              <a:rPr lang="en-US" sz="3600" b="1" dirty="0" smtClean="0"/>
              <a:t> Nuclear power plant</a:t>
            </a:r>
            <a:endParaRPr lang="en-US" sz="3600" b="1" dirty="0"/>
          </a:p>
        </p:txBody>
      </p:sp>
      <p:pic>
        <p:nvPicPr>
          <p:cNvPr id="2050" name="Picture 2" descr="C:\Users\USER\Desktop\Tarapur.jpg"/>
          <p:cNvPicPr>
            <a:picLocks noGrp="1" noChangeAspect="1" noChangeArrowheads="1"/>
          </p:cNvPicPr>
          <p:nvPr>
            <p:ph idx="1"/>
          </p:nvPr>
        </p:nvPicPr>
        <p:blipFill>
          <a:blip r:embed="rId2"/>
          <a:srcRect/>
          <a:stretch>
            <a:fillRect/>
          </a:stretch>
        </p:blipFill>
        <p:spPr bwMode="auto">
          <a:xfrm>
            <a:off x="990600" y="1524000"/>
            <a:ext cx="7239000" cy="46712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Solar plant, 3 MW, </a:t>
            </a:r>
            <a:r>
              <a:rPr lang="en-US" b="1" dirty="0" err="1" smtClean="0"/>
              <a:t>Mulshi</a:t>
            </a:r>
            <a:endParaRPr lang="en-US" b="1" dirty="0"/>
          </a:p>
        </p:txBody>
      </p:sp>
      <p:pic>
        <p:nvPicPr>
          <p:cNvPr id="3074" name="Picture 2" descr="C:\Users\USER\Desktop\Mulshi 3MW solar.jpg"/>
          <p:cNvPicPr>
            <a:picLocks noGrp="1" noChangeAspect="1" noChangeArrowheads="1"/>
          </p:cNvPicPr>
          <p:nvPr>
            <p:ph idx="1"/>
          </p:nvPr>
        </p:nvPicPr>
        <p:blipFill>
          <a:blip r:embed="rId2"/>
          <a:srcRect/>
          <a:stretch>
            <a:fillRect/>
          </a:stretch>
        </p:blipFill>
        <p:spPr bwMode="auto">
          <a:xfrm>
            <a:off x="457200" y="1828800"/>
            <a:ext cx="8229600" cy="39623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Wind power plant</a:t>
            </a:r>
            <a:endParaRPr lang="en-US" b="1" dirty="0"/>
          </a:p>
        </p:txBody>
      </p:sp>
      <p:pic>
        <p:nvPicPr>
          <p:cNvPr id="4098" name="Picture 2" descr="C:\Users\USER\Desktop\Wind power plant.jpg"/>
          <p:cNvPicPr>
            <a:picLocks noGrp="1" noChangeAspect="1" noChangeArrowheads="1"/>
          </p:cNvPicPr>
          <p:nvPr>
            <p:ph idx="1"/>
          </p:nvPr>
        </p:nvPicPr>
        <p:blipFill>
          <a:blip r:embed="rId2"/>
          <a:srcRect/>
          <a:stretch>
            <a:fillRect/>
          </a:stretch>
        </p:blipFill>
        <p:spPr bwMode="auto">
          <a:xfrm>
            <a:off x="914401" y="1447800"/>
            <a:ext cx="7354660" cy="48767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7030A0"/>
                </a:solidFill>
              </a:rPr>
              <a:t>Tidal power</a:t>
            </a:r>
            <a:endParaRPr lang="en-US" b="1" dirty="0">
              <a:solidFill>
                <a:srgbClr val="7030A0"/>
              </a:solidFill>
            </a:endParaRPr>
          </a:p>
        </p:txBody>
      </p:sp>
      <p:pic>
        <p:nvPicPr>
          <p:cNvPr id="5122" name="Picture 2" descr="C:\Users\USER\Desktop\tidal_0.jpg"/>
          <p:cNvPicPr>
            <a:picLocks noGrp="1" noChangeAspect="1" noChangeArrowheads="1"/>
          </p:cNvPicPr>
          <p:nvPr>
            <p:ph idx="1"/>
          </p:nvPr>
        </p:nvPicPr>
        <p:blipFill>
          <a:blip r:embed="rId2"/>
          <a:srcRect/>
          <a:stretch>
            <a:fillRect/>
          </a:stretch>
        </p:blipFill>
        <p:spPr bwMode="auto">
          <a:xfrm>
            <a:off x="228600" y="1295400"/>
            <a:ext cx="4062813" cy="2667000"/>
          </a:xfrm>
          <a:prstGeom prst="rect">
            <a:avLst/>
          </a:prstGeom>
          <a:noFill/>
        </p:spPr>
      </p:pic>
      <p:pic>
        <p:nvPicPr>
          <p:cNvPr id="5123" name="Picture 3" descr="C:\Users\USER\Desktop\Tidal.png"/>
          <p:cNvPicPr>
            <a:picLocks noChangeAspect="1" noChangeArrowheads="1"/>
          </p:cNvPicPr>
          <p:nvPr/>
        </p:nvPicPr>
        <p:blipFill>
          <a:blip r:embed="rId3"/>
          <a:srcRect/>
          <a:stretch>
            <a:fillRect/>
          </a:stretch>
        </p:blipFill>
        <p:spPr bwMode="auto">
          <a:xfrm>
            <a:off x="4370666" y="3124200"/>
            <a:ext cx="4565458" cy="33623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Biogas</a:t>
            </a:r>
            <a:endParaRPr lang="en-US" b="1" dirty="0"/>
          </a:p>
        </p:txBody>
      </p:sp>
      <p:pic>
        <p:nvPicPr>
          <p:cNvPr id="6146" name="Picture 2" descr="C:\Users\USER\Desktop\Biogas.jpg"/>
          <p:cNvPicPr>
            <a:picLocks noGrp="1" noChangeAspect="1" noChangeArrowheads="1"/>
          </p:cNvPicPr>
          <p:nvPr>
            <p:ph idx="1"/>
          </p:nvPr>
        </p:nvPicPr>
        <p:blipFill>
          <a:blip r:embed="rId2"/>
          <a:srcRect/>
          <a:stretch>
            <a:fillRect/>
          </a:stretch>
        </p:blipFill>
        <p:spPr bwMode="auto">
          <a:xfrm>
            <a:off x="1905000" y="1447800"/>
            <a:ext cx="4876800" cy="4876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Geothermal energy, Gujarat</a:t>
            </a:r>
            <a:endParaRPr lang="en-US" dirty="0"/>
          </a:p>
        </p:txBody>
      </p:sp>
      <p:pic>
        <p:nvPicPr>
          <p:cNvPr id="7170" name="Picture 2" descr="C:\Users\USER\Desktop\geothermal-energy Gujarat.jpg"/>
          <p:cNvPicPr>
            <a:picLocks noGrp="1" noChangeAspect="1" noChangeArrowheads="1"/>
          </p:cNvPicPr>
          <p:nvPr>
            <p:ph idx="1"/>
          </p:nvPr>
        </p:nvPicPr>
        <p:blipFill>
          <a:blip r:embed="rId2"/>
          <a:srcRect/>
          <a:stretch>
            <a:fillRect/>
          </a:stretch>
        </p:blipFill>
        <p:spPr bwMode="auto">
          <a:xfrm>
            <a:off x="4724400" y="2819400"/>
            <a:ext cx="3886200" cy="3713480"/>
          </a:xfrm>
          <a:prstGeom prst="rect">
            <a:avLst/>
          </a:prstGeom>
          <a:noFill/>
        </p:spPr>
      </p:pic>
      <p:pic>
        <p:nvPicPr>
          <p:cNvPr id="7171" name="Picture 3" descr="C:\Users\USER\Desktop\Geothermal-Reservoir-7_Q640.jpg"/>
          <p:cNvPicPr>
            <a:picLocks noChangeAspect="1" noChangeArrowheads="1"/>
          </p:cNvPicPr>
          <p:nvPr/>
        </p:nvPicPr>
        <p:blipFill>
          <a:blip r:embed="rId3"/>
          <a:srcRect/>
          <a:stretch>
            <a:fillRect/>
          </a:stretch>
        </p:blipFill>
        <p:spPr bwMode="auto">
          <a:xfrm>
            <a:off x="685800" y="1447800"/>
            <a:ext cx="3886200" cy="3886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7030A0"/>
                </a:solidFill>
              </a:rPr>
              <a:t>Water Resource</a:t>
            </a:r>
            <a:endParaRPr lang="en-US" b="1" dirty="0">
              <a:solidFill>
                <a:srgbClr val="7030A0"/>
              </a:solidFill>
            </a:endParaRPr>
          </a:p>
        </p:txBody>
      </p:sp>
      <p:sp>
        <p:nvSpPr>
          <p:cNvPr id="3" name="Content Placeholder 2"/>
          <p:cNvSpPr>
            <a:spLocks noGrp="1"/>
          </p:cNvSpPr>
          <p:nvPr>
            <p:ph idx="1"/>
          </p:nvPr>
        </p:nvSpPr>
        <p:spPr>
          <a:xfrm>
            <a:off x="457200" y="1524000"/>
            <a:ext cx="8229600" cy="4724400"/>
          </a:xfrm>
        </p:spPr>
        <p:txBody>
          <a:bodyPr>
            <a:normAutofit/>
          </a:bodyPr>
          <a:lstStyle/>
          <a:p>
            <a:pPr>
              <a:buNone/>
            </a:pPr>
            <a:r>
              <a:rPr lang="en-US" sz="1800" dirty="0" smtClean="0"/>
              <a:t>                                                        </a:t>
            </a:r>
            <a:r>
              <a:rPr lang="en-US" sz="1800" b="1" dirty="0" smtClean="0"/>
              <a:t>Distribution of water</a:t>
            </a:r>
          </a:p>
          <a:p>
            <a:endParaRPr lang="en-US" sz="1800" dirty="0" smtClean="0"/>
          </a:p>
          <a:p>
            <a:endParaRPr lang="en-US" sz="1800" dirty="0"/>
          </a:p>
        </p:txBody>
      </p:sp>
      <p:pic>
        <p:nvPicPr>
          <p:cNvPr id="8195" name="Picture 3" descr="C:\Users\USER\Desktop\water distribution.gif"/>
          <p:cNvPicPr>
            <a:picLocks noChangeAspect="1" noChangeArrowheads="1"/>
          </p:cNvPicPr>
          <p:nvPr/>
        </p:nvPicPr>
        <p:blipFill>
          <a:blip r:embed="rId2"/>
          <a:srcRect/>
          <a:stretch>
            <a:fillRect/>
          </a:stretch>
        </p:blipFill>
        <p:spPr bwMode="auto">
          <a:xfrm>
            <a:off x="1181268" y="2819400"/>
            <a:ext cx="6144338" cy="3352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Resources</a:t>
            </a:r>
            <a:endParaRPr lang="en-US" b="1" dirty="0">
              <a:solidFill>
                <a:srgbClr val="0070C0"/>
              </a:solidFill>
            </a:endParaRPr>
          </a:p>
        </p:txBody>
      </p:sp>
      <p:sp>
        <p:nvSpPr>
          <p:cNvPr id="3" name="Content Placeholder 2"/>
          <p:cNvSpPr>
            <a:spLocks noGrp="1"/>
          </p:cNvSpPr>
          <p:nvPr>
            <p:ph idx="1"/>
          </p:nvPr>
        </p:nvSpPr>
        <p:spPr/>
        <p:txBody>
          <a:bodyPr>
            <a:normAutofit/>
          </a:bodyPr>
          <a:lstStyle/>
          <a:p>
            <a:pPr algn="just"/>
            <a:r>
              <a:rPr lang="en-US" sz="2000" b="1" dirty="0" smtClean="0">
                <a:solidFill>
                  <a:srgbClr val="FF0000"/>
                </a:solidFill>
              </a:rPr>
              <a:t>A resource </a:t>
            </a:r>
            <a:r>
              <a:rPr lang="en-US" sz="2000" dirty="0" smtClean="0"/>
              <a:t>can be defined as “means of attaining given ends”.</a:t>
            </a:r>
          </a:p>
          <a:p>
            <a:pPr algn="just">
              <a:buNone/>
            </a:pPr>
            <a:r>
              <a:rPr lang="en-US" sz="2000" dirty="0" smtClean="0"/>
              <a:t>      In simple word it can be defined as “a natural stuff or manmade product which satisfies human needs or wants directly or indirectly.</a:t>
            </a:r>
          </a:p>
          <a:p>
            <a:pPr algn="just"/>
            <a:endParaRPr lang="en-US" sz="2000" dirty="0" smtClean="0"/>
          </a:p>
          <a:p>
            <a:pPr algn="just"/>
            <a:r>
              <a:rPr lang="en-US" sz="2000" b="1" dirty="0" smtClean="0">
                <a:solidFill>
                  <a:srgbClr val="FF0000"/>
                </a:solidFill>
              </a:rPr>
              <a:t>An Endowment</a:t>
            </a:r>
            <a:r>
              <a:rPr lang="en-US" sz="2000" dirty="0" smtClean="0"/>
              <a:t> is any natural stuff that exists in environment, the use of which is not known to man at present.</a:t>
            </a:r>
          </a:p>
          <a:p>
            <a:pPr algn="just"/>
            <a:endParaRPr lang="en-US" sz="2000" dirty="0" smtClean="0"/>
          </a:p>
          <a:p>
            <a:pPr algn="just"/>
            <a:r>
              <a:rPr lang="en-US" sz="2000" b="1" dirty="0" smtClean="0">
                <a:solidFill>
                  <a:srgbClr val="FF0000"/>
                </a:solidFill>
              </a:rPr>
              <a:t>The</a:t>
            </a:r>
            <a:r>
              <a:rPr lang="en-US" sz="2000" dirty="0" smtClean="0">
                <a:solidFill>
                  <a:srgbClr val="FF0000"/>
                </a:solidFill>
              </a:rPr>
              <a:t> “</a:t>
            </a:r>
            <a:r>
              <a:rPr lang="en-US" sz="2000" b="1" dirty="0" smtClean="0">
                <a:solidFill>
                  <a:srgbClr val="FF0000"/>
                </a:solidFill>
              </a:rPr>
              <a:t>Potential resources </a:t>
            </a:r>
            <a:r>
              <a:rPr lang="en-US" sz="2000" dirty="0" smtClean="0"/>
              <a:t>are that natural stuff that exists in the environment”, whose use and value is known to man but the stuff is not in use at present to satisfy human needs or wants.</a:t>
            </a:r>
          </a:p>
          <a:p>
            <a:pPr algn="just"/>
            <a:endParaRPr lang="en-US" sz="2000" dirty="0"/>
          </a:p>
          <a:p>
            <a:pPr algn="just"/>
            <a:r>
              <a:rPr lang="en-US" sz="2000" dirty="0" smtClean="0"/>
              <a:t>So the resource is not a static but a dynamic concept.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Sources of water</a:t>
            </a:r>
            <a:endParaRPr lang="en-US" b="1" dirty="0">
              <a:solidFill>
                <a:srgbClr val="7030A0"/>
              </a:solidFill>
            </a:endParaRPr>
          </a:p>
        </p:txBody>
      </p:sp>
      <p:sp>
        <p:nvSpPr>
          <p:cNvPr id="3" name="Content Placeholder 2"/>
          <p:cNvSpPr>
            <a:spLocks noGrp="1"/>
          </p:cNvSpPr>
          <p:nvPr>
            <p:ph idx="1"/>
          </p:nvPr>
        </p:nvSpPr>
        <p:spPr>
          <a:xfrm>
            <a:off x="838200" y="1600200"/>
            <a:ext cx="7315200" cy="4525963"/>
          </a:xfrm>
        </p:spPr>
        <p:txBody>
          <a:bodyPr>
            <a:normAutofit/>
          </a:bodyPr>
          <a:lstStyle/>
          <a:p>
            <a:r>
              <a:rPr lang="en-US" sz="2800" dirty="0" smtClean="0">
                <a:solidFill>
                  <a:srgbClr val="C00000"/>
                </a:solidFill>
              </a:rPr>
              <a:t>Oceans</a:t>
            </a:r>
          </a:p>
          <a:p>
            <a:r>
              <a:rPr lang="en-US" sz="2800" dirty="0" smtClean="0">
                <a:solidFill>
                  <a:srgbClr val="C00000"/>
                </a:solidFill>
              </a:rPr>
              <a:t>Snow, Glaciers</a:t>
            </a:r>
          </a:p>
          <a:p>
            <a:r>
              <a:rPr lang="en-US" sz="2800" dirty="0" smtClean="0">
                <a:solidFill>
                  <a:srgbClr val="C00000"/>
                </a:solidFill>
              </a:rPr>
              <a:t>Groundwater</a:t>
            </a:r>
          </a:p>
          <a:p>
            <a:r>
              <a:rPr lang="en-US" sz="2800" dirty="0" smtClean="0">
                <a:solidFill>
                  <a:srgbClr val="C00000"/>
                </a:solidFill>
              </a:rPr>
              <a:t>Rivers and streams</a:t>
            </a:r>
          </a:p>
          <a:p>
            <a:r>
              <a:rPr lang="en-US" sz="2800" dirty="0" smtClean="0">
                <a:solidFill>
                  <a:srgbClr val="C00000"/>
                </a:solidFill>
              </a:rPr>
              <a:t>Lakes and ponds</a:t>
            </a:r>
          </a:p>
          <a:p>
            <a:r>
              <a:rPr lang="en-US" sz="2800" dirty="0" smtClean="0">
                <a:solidFill>
                  <a:srgbClr val="C00000"/>
                </a:solidFill>
              </a:rPr>
              <a:t>Wetlands</a:t>
            </a:r>
          </a:p>
          <a:p>
            <a:r>
              <a:rPr lang="en-US" sz="2800" dirty="0" smtClean="0">
                <a:solidFill>
                  <a:srgbClr val="C00000"/>
                </a:solidFill>
              </a:rPr>
              <a:t>The atmosphere</a:t>
            </a:r>
            <a:endParaRPr lang="en-US" sz="28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Water Pollution</a:t>
            </a:r>
            <a:endParaRPr lang="en-US" dirty="0"/>
          </a:p>
        </p:txBody>
      </p:sp>
      <p:sp>
        <p:nvSpPr>
          <p:cNvPr id="3" name="Content Placeholder 2"/>
          <p:cNvSpPr>
            <a:spLocks noGrp="1"/>
          </p:cNvSpPr>
          <p:nvPr>
            <p:ph idx="1"/>
          </p:nvPr>
        </p:nvSpPr>
        <p:spPr>
          <a:xfrm>
            <a:off x="990600" y="1600200"/>
            <a:ext cx="7467600" cy="4525963"/>
          </a:xfrm>
        </p:spPr>
        <p:txBody>
          <a:bodyPr>
            <a:normAutofit/>
          </a:bodyPr>
          <a:lstStyle/>
          <a:p>
            <a:r>
              <a:rPr lang="en-US" sz="2800" dirty="0" smtClean="0">
                <a:solidFill>
                  <a:srgbClr val="C00000"/>
                </a:solidFill>
              </a:rPr>
              <a:t>Sewage</a:t>
            </a:r>
          </a:p>
          <a:p>
            <a:r>
              <a:rPr lang="en-US" sz="2800" dirty="0" smtClean="0">
                <a:solidFill>
                  <a:srgbClr val="C00000"/>
                </a:solidFill>
              </a:rPr>
              <a:t>Industrial Effluents</a:t>
            </a:r>
          </a:p>
          <a:p>
            <a:r>
              <a:rPr lang="en-US" sz="2800" dirty="0" err="1" smtClean="0">
                <a:solidFill>
                  <a:srgbClr val="C00000"/>
                </a:solidFill>
              </a:rPr>
              <a:t>Eutrophication</a:t>
            </a:r>
            <a:endParaRPr lang="en-US" sz="2800" dirty="0" smtClean="0">
              <a:solidFill>
                <a:srgbClr val="C00000"/>
              </a:solidFill>
            </a:endParaRPr>
          </a:p>
          <a:p>
            <a:r>
              <a:rPr lang="en-US" sz="2800" dirty="0" smtClean="0">
                <a:solidFill>
                  <a:srgbClr val="C00000"/>
                </a:solidFill>
              </a:rPr>
              <a:t>Sedimentation and Silting</a:t>
            </a:r>
          </a:p>
          <a:p>
            <a:r>
              <a:rPr lang="en-US" sz="2800" dirty="0" smtClean="0">
                <a:solidFill>
                  <a:srgbClr val="C00000"/>
                </a:solidFill>
              </a:rPr>
              <a:t>Radioactive waste</a:t>
            </a:r>
          </a:p>
          <a:p>
            <a:r>
              <a:rPr lang="en-US" sz="2800" dirty="0" smtClean="0">
                <a:solidFill>
                  <a:srgbClr val="C00000"/>
                </a:solidFill>
              </a:rPr>
              <a:t>Thermal pollution</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Water Management</a:t>
            </a:r>
            <a:endParaRPr lang="en-US" b="1" dirty="0">
              <a:solidFill>
                <a:srgbClr val="7030A0"/>
              </a:solidFill>
            </a:endParaRPr>
          </a:p>
        </p:txBody>
      </p:sp>
      <p:sp>
        <p:nvSpPr>
          <p:cNvPr id="3" name="Content Placeholder 2"/>
          <p:cNvSpPr>
            <a:spLocks noGrp="1"/>
          </p:cNvSpPr>
          <p:nvPr>
            <p:ph idx="1"/>
          </p:nvPr>
        </p:nvSpPr>
        <p:spPr>
          <a:xfrm>
            <a:off x="838200" y="1600200"/>
            <a:ext cx="6934200" cy="4525963"/>
          </a:xfrm>
        </p:spPr>
        <p:txBody>
          <a:bodyPr>
            <a:normAutofit/>
          </a:bodyPr>
          <a:lstStyle/>
          <a:p>
            <a:pPr>
              <a:buFont typeface="Wingdings" pitchFamily="2" charset="2"/>
              <a:buChar char="q"/>
            </a:pPr>
            <a:r>
              <a:rPr lang="en-US" sz="2400" dirty="0" smtClean="0">
                <a:solidFill>
                  <a:srgbClr val="C00000"/>
                </a:solidFill>
              </a:rPr>
              <a:t>Construction of small dams</a:t>
            </a:r>
          </a:p>
          <a:p>
            <a:pPr>
              <a:buFont typeface="Wingdings" pitchFamily="2" charset="2"/>
              <a:buChar char="q"/>
            </a:pPr>
            <a:r>
              <a:rPr lang="en-US" sz="2400" dirty="0" smtClean="0">
                <a:solidFill>
                  <a:srgbClr val="C00000"/>
                </a:solidFill>
              </a:rPr>
              <a:t>Conservation in agricultural sector</a:t>
            </a:r>
          </a:p>
          <a:p>
            <a:pPr>
              <a:buFont typeface="Wingdings" pitchFamily="2" charset="2"/>
              <a:buChar char="q"/>
            </a:pPr>
            <a:r>
              <a:rPr lang="en-US" sz="2400" dirty="0" smtClean="0">
                <a:solidFill>
                  <a:srgbClr val="C00000"/>
                </a:solidFill>
              </a:rPr>
              <a:t>Conservation in urban areas</a:t>
            </a:r>
          </a:p>
          <a:p>
            <a:pPr>
              <a:buFont typeface="Wingdings" pitchFamily="2" charset="2"/>
              <a:buChar char="q"/>
            </a:pPr>
            <a:r>
              <a:rPr lang="en-US" sz="2400" dirty="0" smtClean="0">
                <a:solidFill>
                  <a:srgbClr val="C00000"/>
                </a:solidFill>
              </a:rPr>
              <a:t>Water shed management</a:t>
            </a:r>
          </a:p>
          <a:p>
            <a:pPr>
              <a:buFont typeface="Wingdings" pitchFamily="2" charset="2"/>
              <a:buChar char="q"/>
            </a:pPr>
            <a:r>
              <a:rPr lang="en-US" sz="2400" dirty="0" smtClean="0">
                <a:solidFill>
                  <a:srgbClr val="C00000"/>
                </a:solidFill>
              </a:rPr>
              <a:t>Rain water harvesting</a:t>
            </a:r>
          </a:p>
          <a:p>
            <a:pPr>
              <a:buFont typeface="Wingdings" pitchFamily="2" charset="2"/>
              <a:buChar char="q"/>
            </a:pPr>
            <a:r>
              <a:rPr lang="en-US" sz="2400" dirty="0" smtClean="0">
                <a:solidFill>
                  <a:srgbClr val="C00000"/>
                </a:solidFill>
              </a:rPr>
              <a:t>Reclaiming wetlands</a:t>
            </a:r>
          </a:p>
          <a:p>
            <a:pPr>
              <a:buFont typeface="Wingdings" pitchFamily="2" charset="2"/>
              <a:buChar char="q"/>
            </a:pPr>
            <a:r>
              <a:rPr lang="en-US" sz="2400" dirty="0" smtClean="0">
                <a:solidFill>
                  <a:srgbClr val="C00000"/>
                </a:solidFill>
              </a:rPr>
              <a:t>Forest belt</a:t>
            </a:r>
          </a:p>
          <a:p>
            <a:pPr>
              <a:buFont typeface="Wingdings" pitchFamily="2" charset="2"/>
              <a:buChar char="q"/>
            </a:pPr>
            <a:r>
              <a:rPr lang="en-US" sz="2400" dirty="0" smtClean="0">
                <a:solidFill>
                  <a:srgbClr val="C00000"/>
                </a:solidFill>
              </a:rPr>
              <a:t>Controlling water pollution</a:t>
            </a:r>
            <a:endParaRPr lang="en-US" sz="24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win\Desktop\EVS\Rain-water-harvesting.jpg"/>
          <p:cNvPicPr>
            <a:picLocks noGrp="1" noChangeAspect="1" noChangeArrowheads="1"/>
          </p:cNvPicPr>
          <p:nvPr>
            <p:ph idx="1"/>
          </p:nvPr>
        </p:nvPicPr>
        <p:blipFill>
          <a:blip r:embed="rId2"/>
          <a:srcRect/>
          <a:stretch>
            <a:fillRect/>
          </a:stretch>
        </p:blipFill>
        <p:spPr bwMode="auto">
          <a:xfrm>
            <a:off x="1219200" y="304800"/>
            <a:ext cx="6324600" cy="6324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win\Desktop\EVS\CREEC Editor ny Rooftop Rainwater Harvesting System.png"/>
          <p:cNvPicPr>
            <a:picLocks noGrp="1" noChangeAspect="1" noChangeArrowheads="1"/>
          </p:cNvPicPr>
          <p:nvPr>
            <p:ph idx="1"/>
          </p:nvPr>
        </p:nvPicPr>
        <p:blipFill>
          <a:blip r:embed="rId2"/>
          <a:srcRect/>
          <a:stretch>
            <a:fillRect/>
          </a:stretch>
        </p:blipFill>
        <p:spPr bwMode="auto">
          <a:xfrm>
            <a:off x="1447800" y="533400"/>
            <a:ext cx="5867400" cy="58806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USER\Desktop\watershed.jpg"/>
          <p:cNvPicPr>
            <a:picLocks noGrp="1" noChangeAspect="1" noChangeArrowheads="1"/>
          </p:cNvPicPr>
          <p:nvPr>
            <p:ph idx="1"/>
          </p:nvPr>
        </p:nvPicPr>
        <p:blipFill>
          <a:blip r:embed="rId2"/>
          <a:srcRect/>
          <a:stretch>
            <a:fillRect/>
          </a:stretch>
        </p:blipFill>
        <p:spPr bwMode="auto">
          <a:xfrm>
            <a:off x="1371600" y="533400"/>
            <a:ext cx="6172199" cy="57911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solidFill>
                  <a:srgbClr val="7030A0"/>
                </a:solidFill>
              </a:rPr>
              <a:t>Forest Resources</a:t>
            </a:r>
            <a:endParaRPr lang="en-US" b="1" dirty="0">
              <a:solidFill>
                <a:srgbClr val="7030A0"/>
              </a:solidFill>
            </a:endParaRPr>
          </a:p>
        </p:txBody>
      </p:sp>
      <p:sp>
        <p:nvSpPr>
          <p:cNvPr id="3" name="Content Placeholder 2"/>
          <p:cNvSpPr>
            <a:spLocks noGrp="1"/>
          </p:cNvSpPr>
          <p:nvPr>
            <p:ph idx="1"/>
          </p:nvPr>
        </p:nvSpPr>
        <p:spPr>
          <a:xfrm>
            <a:off x="990600" y="1447800"/>
            <a:ext cx="7391400" cy="4678363"/>
          </a:xfrm>
        </p:spPr>
        <p:txBody>
          <a:bodyPr>
            <a:normAutofit/>
          </a:bodyPr>
          <a:lstStyle/>
          <a:p>
            <a:pPr algn="ctr">
              <a:buNone/>
            </a:pPr>
            <a:r>
              <a:rPr lang="en-US" sz="2800" b="1" dirty="0" smtClean="0">
                <a:solidFill>
                  <a:srgbClr val="C00000"/>
                </a:solidFill>
              </a:rPr>
              <a:t>Importance</a:t>
            </a:r>
          </a:p>
          <a:p>
            <a:pPr algn="ctr">
              <a:buNone/>
            </a:pPr>
            <a:endParaRPr lang="en-US" sz="2800" b="1" dirty="0" smtClean="0">
              <a:solidFill>
                <a:srgbClr val="C00000"/>
              </a:solidFill>
            </a:endParaRPr>
          </a:p>
          <a:p>
            <a:pPr>
              <a:buFont typeface="Wingdings" pitchFamily="2" charset="2"/>
              <a:buChar char="ü"/>
            </a:pPr>
            <a:r>
              <a:rPr lang="en-US" sz="2000" b="1" dirty="0" smtClean="0">
                <a:solidFill>
                  <a:srgbClr val="7030A0"/>
                </a:solidFill>
              </a:rPr>
              <a:t>Ecological Balance</a:t>
            </a:r>
          </a:p>
          <a:p>
            <a:pPr>
              <a:buFont typeface="Wingdings" pitchFamily="2" charset="2"/>
              <a:buChar char="ü"/>
            </a:pPr>
            <a:r>
              <a:rPr lang="en-US" sz="2000" b="1" dirty="0" smtClean="0">
                <a:solidFill>
                  <a:srgbClr val="7030A0"/>
                </a:solidFill>
              </a:rPr>
              <a:t>Food</a:t>
            </a:r>
          </a:p>
          <a:p>
            <a:pPr>
              <a:buFont typeface="Wingdings" pitchFamily="2" charset="2"/>
              <a:buChar char="ü"/>
            </a:pPr>
            <a:r>
              <a:rPr lang="en-US" sz="2000" b="1" dirty="0" smtClean="0">
                <a:solidFill>
                  <a:srgbClr val="7030A0"/>
                </a:solidFill>
              </a:rPr>
              <a:t>Fuel</a:t>
            </a:r>
          </a:p>
          <a:p>
            <a:pPr>
              <a:buFont typeface="Wingdings" pitchFamily="2" charset="2"/>
              <a:buChar char="ü"/>
            </a:pPr>
            <a:r>
              <a:rPr lang="en-US" sz="2000" b="1" dirty="0" smtClean="0">
                <a:solidFill>
                  <a:srgbClr val="7030A0"/>
                </a:solidFill>
              </a:rPr>
              <a:t>Forest products</a:t>
            </a:r>
          </a:p>
          <a:p>
            <a:pPr>
              <a:buFont typeface="Wingdings" pitchFamily="2" charset="2"/>
              <a:buChar char="ü"/>
            </a:pPr>
            <a:r>
              <a:rPr lang="en-US" sz="2000" b="1" dirty="0" smtClean="0">
                <a:solidFill>
                  <a:srgbClr val="7030A0"/>
                </a:solidFill>
              </a:rPr>
              <a:t>Medicines</a:t>
            </a:r>
          </a:p>
          <a:p>
            <a:pPr>
              <a:buFont typeface="Wingdings" pitchFamily="2" charset="2"/>
              <a:buChar char="ü"/>
            </a:pPr>
            <a:r>
              <a:rPr lang="en-US" sz="2000" b="1" dirty="0" smtClean="0">
                <a:solidFill>
                  <a:srgbClr val="7030A0"/>
                </a:solidFill>
              </a:rPr>
              <a:t>Raw material</a:t>
            </a:r>
            <a:endParaRPr lang="en-US" sz="2000" b="1"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7030A0"/>
                </a:solidFill>
              </a:rPr>
              <a:t>Distribution of forest</a:t>
            </a:r>
            <a:endParaRPr lang="en-US" sz="4000" b="1" dirty="0">
              <a:solidFill>
                <a:srgbClr val="7030A0"/>
              </a:solidFill>
            </a:endParaRPr>
          </a:p>
        </p:txBody>
      </p:sp>
      <p:pic>
        <p:nvPicPr>
          <p:cNvPr id="4" name="Picture 2" descr="C:\Users\win\Desktop\EVS\forest-distribution.jpg"/>
          <p:cNvPicPr>
            <a:picLocks noGrp="1" noChangeAspect="1" noChangeArrowheads="1"/>
          </p:cNvPicPr>
          <p:nvPr>
            <p:ph idx="1"/>
          </p:nvPr>
        </p:nvPicPr>
        <p:blipFill>
          <a:blip r:embed="rId2"/>
          <a:srcRect/>
          <a:stretch>
            <a:fillRect/>
          </a:stretch>
        </p:blipFill>
        <p:spPr bwMode="auto">
          <a:xfrm>
            <a:off x="533400" y="1295400"/>
            <a:ext cx="8117782" cy="5105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2400" dirty="0" smtClean="0">
                <a:solidFill>
                  <a:srgbClr val="7030A0"/>
                </a:solidFill>
              </a:rPr>
              <a:t>A.   Tropical hardwood forest (0 to 30 degree N &amp; S of equator)</a:t>
            </a:r>
            <a:endParaRPr lang="en-US" sz="2400" dirty="0" smtClean="0">
              <a:solidFill>
                <a:srgbClr val="FF0000"/>
              </a:solidFill>
            </a:endParaRPr>
          </a:p>
          <a:p>
            <a:pPr marL="457200" indent="-457200" algn="just">
              <a:buAutoNum type="arabicPeriod"/>
            </a:pPr>
            <a:r>
              <a:rPr lang="en-US" sz="2400" dirty="0" smtClean="0">
                <a:solidFill>
                  <a:srgbClr val="C00000"/>
                </a:solidFill>
              </a:rPr>
              <a:t>Wet equatorial forest: </a:t>
            </a:r>
            <a:r>
              <a:rPr lang="en-US" sz="2000" dirty="0" smtClean="0"/>
              <a:t>Hot and wet climate. Congo basin of Africa, Amazon basin of South America, Indonesia, Malaysia, Philippines. These forests contribute for 5.20% forest area of the world. Dense forest with tall trees. E.g. Ebony, Mahogany, Rosewood, Ironwood, Brazil nut, Rubber.</a:t>
            </a:r>
          </a:p>
          <a:p>
            <a:pPr marL="457200" indent="-457200" algn="just">
              <a:buAutoNum type="arabicPeriod"/>
            </a:pPr>
            <a:r>
              <a:rPr lang="en-US" sz="2400" dirty="0" smtClean="0">
                <a:solidFill>
                  <a:srgbClr val="C00000"/>
                </a:solidFill>
              </a:rPr>
              <a:t>Monsoon forest: </a:t>
            </a:r>
            <a:r>
              <a:rPr lang="en-US" sz="2000" dirty="0" smtClean="0"/>
              <a:t>Semi evergreen trees. India, Myanmar, Thailand etc.</a:t>
            </a:r>
          </a:p>
          <a:p>
            <a:pPr marL="457200" indent="-457200" algn="just">
              <a:buNone/>
            </a:pPr>
            <a:r>
              <a:rPr lang="en-US" sz="2000" dirty="0" smtClean="0"/>
              <a:t>         This forest  contribute for 9% forest area of the world. These forests are broad leafed and shed leaves during dry season so called as deciduous forest. </a:t>
            </a:r>
            <a:r>
              <a:rPr lang="en-US" sz="2000" dirty="0" err="1" smtClean="0"/>
              <a:t>E.g</a:t>
            </a:r>
            <a:r>
              <a:rPr lang="en-US" sz="2000" dirty="0" smtClean="0"/>
              <a:t> Teak, Sal, Sandalwood, Mango, </a:t>
            </a:r>
            <a:r>
              <a:rPr lang="en-US" sz="2000" dirty="0" err="1" smtClean="0"/>
              <a:t>Neem</a:t>
            </a:r>
            <a:r>
              <a:rPr lang="en-US" sz="2000" dirty="0" smtClean="0"/>
              <a:t>.</a:t>
            </a:r>
          </a:p>
          <a:p>
            <a:pPr marL="457200" indent="-457200" algn="just">
              <a:buNone/>
            </a:pPr>
            <a:endParaRPr lang="en-US" sz="2000" dirty="0" smtClean="0"/>
          </a:p>
          <a:p>
            <a:pPr marL="457200" indent="-457200" algn="just">
              <a:buNone/>
            </a:pPr>
            <a:r>
              <a:rPr lang="en-US" sz="2400" dirty="0" smtClean="0">
                <a:solidFill>
                  <a:srgbClr val="7030A0"/>
                </a:solidFill>
              </a:rPr>
              <a:t>B. Temperate hardwood forests. (30 to 50 degree N &amp; S latitudes)</a:t>
            </a:r>
          </a:p>
          <a:p>
            <a:pPr marL="457200" indent="-457200" algn="just">
              <a:buNone/>
            </a:pPr>
            <a:r>
              <a:rPr lang="en-US" sz="2400" dirty="0" smtClean="0">
                <a:solidFill>
                  <a:srgbClr val="7030A0"/>
                </a:solidFill>
              </a:rPr>
              <a:t>       </a:t>
            </a:r>
            <a:r>
              <a:rPr lang="en-US" sz="2000" dirty="0" smtClean="0"/>
              <a:t>Temperature and rainfall is moderate. N.W. Europe, N.E. United States of America, S. W. Siberia. Japan, Korea, China. These forests contribute for 13% of forest area of the world. E.g. Oak, Birch, Maple, Walnut, Chestnut</a:t>
            </a:r>
            <a:endParaRPr lang="en-US" sz="2400" dirty="0" smtClean="0">
              <a:solidFill>
                <a:srgbClr val="7030A0"/>
              </a:solidFill>
            </a:endParaRPr>
          </a:p>
          <a:p>
            <a:pPr marL="457200" indent="-457200" algn="just">
              <a:buNone/>
            </a:pPr>
            <a:endParaRPr lang="en-US" sz="2000" dirty="0" smtClean="0"/>
          </a:p>
          <a:p>
            <a:endParaRPr lang="en-US" sz="2400" dirty="0" smtClean="0">
              <a:solidFill>
                <a:srgbClr val="7030A0"/>
              </a:solidFill>
            </a:endParaRPr>
          </a:p>
          <a:p>
            <a:pPr>
              <a:buNone/>
            </a:pPr>
            <a:endParaRPr lang="en-US" sz="2400" b="1"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smtClean="0">
                <a:solidFill>
                  <a:srgbClr val="7030A0"/>
                </a:solidFill>
              </a:rPr>
              <a:t>C . Temperate softwood coniferous or Taiga forests. (30 to 50 degree N &amp; S   latitudes)</a:t>
            </a:r>
          </a:p>
          <a:p>
            <a:pPr>
              <a:buNone/>
            </a:pPr>
            <a:r>
              <a:rPr lang="en-US" sz="2000" dirty="0" smtClean="0">
                <a:solidFill>
                  <a:srgbClr val="7030A0"/>
                </a:solidFill>
              </a:rPr>
              <a:t>       </a:t>
            </a:r>
            <a:r>
              <a:rPr lang="en-US" sz="2000" dirty="0" smtClean="0"/>
              <a:t>This forest covers a broad belt of land in N. America and Eurasia. Climate is cold, with precipitation in the form of snow. Trees have conical shape with needle shape leaves. These forests contribute for 25 % forest area of the world. E.g. Pine, Spruce, Birch, Haddock. Countries are Canada, U.S.A, Norway, Sweden, Finland and Eastern Russia.</a:t>
            </a:r>
          </a:p>
          <a:p>
            <a:pPr>
              <a:buNone/>
            </a:pPr>
            <a:r>
              <a:rPr lang="en-US" sz="2400" dirty="0" smtClean="0">
                <a:solidFill>
                  <a:srgbClr val="7030A0"/>
                </a:solidFill>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Classification of Resources</a:t>
            </a:r>
            <a:endParaRPr lang="en-US" dirty="0"/>
          </a:p>
        </p:txBody>
      </p:sp>
      <p:sp>
        <p:nvSpPr>
          <p:cNvPr id="3" name="Content Placeholder 2"/>
          <p:cNvSpPr>
            <a:spLocks noGrp="1"/>
          </p:cNvSpPr>
          <p:nvPr>
            <p:ph idx="1"/>
          </p:nvPr>
        </p:nvSpPr>
        <p:spPr/>
        <p:txBody>
          <a:bodyPr>
            <a:normAutofit/>
          </a:bodyPr>
          <a:lstStyle/>
          <a:p>
            <a:pPr>
              <a:buAutoNum type="alphaUcParenR"/>
            </a:pPr>
            <a:r>
              <a:rPr lang="en-US" sz="2000" b="1" dirty="0" smtClean="0"/>
              <a:t>Frequency of occurrence</a:t>
            </a:r>
          </a:p>
          <a:p>
            <a:pPr>
              <a:buFont typeface="Wingdings" pitchFamily="2" charset="2"/>
              <a:buChar char="v"/>
            </a:pPr>
            <a:r>
              <a:rPr lang="en-US" sz="1800" dirty="0" smtClean="0">
                <a:solidFill>
                  <a:srgbClr val="C00000"/>
                </a:solidFill>
              </a:rPr>
              <a:t>Ubiquitous – Air, Sunlight</a:t>
            </a:r>
          </a:p>
          <a:p>
            <a:pPr>
              <a:buFont typeface="Wingdings" pitchFamily="2" charset="2"/>
              <a:buChar char="v"/>
            </a:pPr>
            <a:r>
              <a:rPr lang="en-US" sz="1800" dirty="0" smtClean="0">
                <a:solidFill>
                  <a:srgbClr val="C00000"/>
                </a:solidFill>
              </a:rPr>
              <a:t>Localized – Coal, oil</a:t>
            </a:r>
          </a:p>
          <a:p>
            <a:pPr>
              <a:buFont typeface="Wingdings" pitchFamily="2" charset="2"/>
              <a:buChar char="v"/>
            </a:pPr>
            <a:endParaRPr lang="en-US" sz="1800" dirty="0" smtClean="0">
              <a:solidFill>
                <a:srgbClr val="C00000"/>
              </a:solidFill>
            </a:endParaRPr>
          </a:p>
          <a:p>
            <a:pPr>
              <a:buNone/>
            </a:pPr>
            <a:r>
              <a:rPr lang="en-US" sz="1800" b="1" dirty="0" smtClean="0"/>
              <a:t>B) </a:t>
            </a:r>
            <a:r>
              <a:rPr lang="en-US" sz="2000" b="1" dirty="0" smtClean="0"/>
              <a:t>Ownership of resources</a:t>
            </a:r>
          </a:p>
          <a:p>
            <a:pPr>
              <a:buFont typeface="Wingdings" pitchFamily="2" charset="2"/>
              <a:buChar char="v"/>
            </a:pPr>
            <a:r>
              <a:rPr lang="en-US" sz="1800" dirty="0" smtClean="0">
                <a:solidFill>
                  <a:srgbClr val="C00000"/>
                </a:solidFill>
              </a:rPr>
              <a:t>Individual resources - land, house</a:t>
            </a:r>
          </a:p>
          <a:p>
            <a:pPr>
              <a:buFont typeface="Wingdings" pitchFamily="2" charset="2"/>
              <a:buChar char="v"/>
            </a:pPr>
            <a:r>
              <a:rPr lang="en-US" sz="1800" dirty="0" smtClean="0">
                <a:solidFill>
                  <a:srgbClr val="C00000"/>
                </a:solidFill>
              </a:rPr>
              <a:t>National resources – rivers, forests</a:t>
            </a:r>
          </a:p>
          <a:p>
            <a:pPr>
              <a:buFont typeface="Wingdings" pitchFamily="2" charset="2"/>
              <a:buChar char="v"/>
            </a:pPr>
            <a:r>
              <a:rPr lang="en-US" sz="1800" dirty="0" smtClean="0">
                <a:solidFill>
                  <a:srgbClr val="C00000"/>
                </a:solidFill>
              </a:rPr>
              <a:t>International resources -  sunlight, Oceans</a:t>
            </a:r>
          </a:p>
          <a:p>
            <a:pPr>
              <a:buFont typeface="Wingdings" pitchFamily="2" charset="2"/>
              <a:buChar char="v"/>
            </a:pPr>
            <a:endParaRPr lang="en-US" sz="1800" dirty="0" smtClean="0">
              <a:solidFill>
                <a:srgbClr val="C00000"/>
              </a:solidFill>
            </a:endParaRPr>
          </a:p>
          <a:p>
            <a:pPr>
              <a:buNone/>
            </a:pPr>
            <a:r>
              <a:rPr lang="en-US" sz="1800" b="1" dirty="0" smtClean="0"/>
              <a:t>C</a:t>
            </a:r>
            <a:r>
              <a:rPr lang="en-US" sz="2000" b="1" dirty="0" smtClean="0"/>
              <a:t>) Nature of resource</a:t>
            </a:r>
          </a:p>
          <a:p>
            <a:pPr>
              <a:buFont typeface="Wingdings" pitchFamily="2" charset="2"/>
              <a:buChar char="v"/>
            </a:pPr>
            <a:r>
              <a:rPr lang="en-US" sz="1800" dirty="0" smtClean="0">
                <a:solidFill>
                  <a:srgbClr val="C00000"/>
                </a:solidFill>
              </a:rPr>
              <a:t>Organic or biotic resources – forests, fish, crops</a:t>
            </a:r>
          </a:p>
          <a:p>
            <a:pPr>
              <a:buFont typeface="Wingdings" pitchFamily="2" charset="2"/>
              <a:buChar char="v"/>
            </a:pPr>
            <a:r>
              <a:rPr lang="en-US" sz="1800" dirty="0" smtClean="0">
                <a:solidFill>
                  <a:srgbClr val="C00000"/>
                </a:solidFill>
              </a:rPr>
              <a:t>Inorganic or </a:t>
            </a:r>
            <a:r>
              <a:rPr lang="en-US" sz="1800" dirty="0" err="1" smtClean="0">
                <a:solidFill>
                  <a:srgbClr val="C00000"/>
                </a:solidFill>
              </a:rPr>
              <a:t>abiotic</a:t>
            </a:r>
            <a:r>
              <a:rPr lang="en-US" sz="1800" dirty="0" smtClean="0">
                <a:solidFill>
                  <a:srgbClr val="C00000"/>
                </a:solidFill>
              </a:rPr>
              <a:t> resources -  minerals, rocks</a:t>
            </a:r>
          </a:p>
          <a:p>
            <a:pPr>
              <a:buNone/>
            </a:pPr>
            <a:endParaRPr lang="en-US" sz="1800"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 of deforestation</a:t>
            </a:r>
            <a:endParaRPr lang="en-US" b="1" dirty="0"/>
          </a:p>
        </p:txBody>
      </p:sp>
      <p:sp>
        <p:nvSpPr>
          <p:cNvPr id="3" name="Content Placeholder 2"/>
          <p:cNvSpPr>
            <a:spLocks noGrp="1"/>
          </p:cNvSpPr>
          <p:nvPr>
            <p:ph idx="1"/>
          </p:nvPr>
        </p:nvSpPr>
        <p:spPr>
          <a:xfrm>
            <a:off x="685800" y="1600200"/>
            <a:ext cx="8001000" cy="4525963"/>
          </a:xfrm>
        </p:spPr>
        <p:txBody>
          <a:bodyPr>
            <a:normAutofit/>
          </a:bodyPr>
          <a:lstStyle/>
          <a:p>
            <a:r>
              <a:rPr lang="en-US" dirty="0" smtClean="0">
                <a:solidFill>
                  <a:srgbClr val="C00000"/>
                </a:solidFill>
              </a:rPr>
              <a:t>Agriculture and grazing</a:t>
            </a:r>
          </a:p>
          <a:p>
            <a:r>
              <a:rPr lang="en-US" dirty="0" smtClean="0">
                <a:solidFill>
                  <a:srgbClr val="C00000"/>
                </a:solidFill>
              </a:rPr>
              <a:t>Beef for World Market</a:t>
            </a:r>
          </a:p>
          <a:p>
            <a:r>
              <a:rPr lang="en-US" dirty="0" smtClean="0">
                <a:solidFill>
                  <a:srgbClr val="C00000"/>
                </a:solidFill>
              </a:rPr>
              <a:t>Commercial logging</a:t>
            </a:r>
          </a:p>
          <a:p>
            <a:r>
              <a:rPr lang="en-US" dirty="0" smtClean="0">
                <a:solidFill>
                  <a:srgbClr val="C00000"/>
                </a:solidFill>
              </a:rPr>
              <a:t>Logging concessions</a:t>
            </a:r>
          </a:p>
          <a:p>
            <a:r>
              <a:rPr lang="en-US" dirty="0" smtClean="0">
                <a:solidFill>
                  <a:srgbClr val="C00000"/>
                </a:solidFill>
              </a:rPr>
              <a:t>Raising of crops</a:t>
            </a:r>
            <a:endParaRPr lang="en-US"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Effects of deforestation</a:t>
            </a:r>
            <a:endParaRPr lang="en-US" dirty="0">
              <a:solidFill>
                <a:srgbClr val="7030A0"/>
              </a:solidFill>
            </a:endParaRPr>
          </a:p>
        </p:txBody>
      </p:sp>
      <p:sp>
        <p:nvSpPr>
          <p:cNvPr id="3" name="Content Placeholder 2"/>
          <p:cNvSpPr>
            <a:spLocks noGrp="1"/>
          </p:cNvSpPr>
          <p:nvPr>
            <p:ph idx="1"/>
          </p:nvPr>
        </p:nvSpPr>
        <p:spPr>
          <a:xfrm>
            <a:off x="838200" y="1600200"/>
            <a:ext cx="7848600" cy="4525963"/>
          </a:xfrm>
        </p:spPr>
        <p:txBody>
          <a:bodyPr>
            <a:normAutofit/>
          </a:bodyPr>
          <a:lstStyle/>
          <a:p>
            <a:r>
              <a:rPr lang="en-US" sz="2800" dirty="0" smtClean="0">
                <a:solidFill>
                  <a:srgbClr val="C00000"/>
                </a:solidFill>
              </a:rPr>
              <a:t>Atmospheric pollution</a:t>
            </a:r>
          </a:p>
          <a:p>
            <a:r>
              <a:rPr lang="en-US" sz="2800" dirty="0" smtClean="0">
                <a:solidFill>
                  <a:srgbClr val="C00000"/>
                </a:solidFill>
              </a:rPr>
              <a:t>Disturbances in hydrological cycle</a:t>
            </a:r>
          </a:p>
          <a:p>
            <a:r>
              <a:rPr lang="en-US" sz="2800" dirty="0" smtClean="0">
                <a:solidFill>
                  <a:srgbClr val="C00000"/>
                </a:solidFill>
              </a:rPr>
              <a:t>Deforestation </a:t>
            </a:r>
          </a:p>
          <a:p>
            <a:r>
              <a:rPr lang="en-US" sz="2800" dirty="0" smtClean="0">
                <a:solidFill>
                  <a:srgbClr val="C00000"/>
                </a:solidFill>
              </a:rPr>
              <a:t>Loss of biodiversity</a:t>
            </a:r>
          </a:p>
          <a:p>
            <a:r>
              <a:rPr lang="en-US" sz="2800" dirty="0" smtClean="0">
                <a:solidFill>
                  <a:srgbClr val="C00000"/>
                </a:solidFill>
              </a:rPr>
              <a:t>Increased rate of soil erosion</a:t>
            </a:r>
          </a:p>
          <a:p>
            <a:r>
              <a:rPr lang="en-US" sz="2800" dirty="0" smtClean="0">
                <a:solidFill>
                  <a:srgbClr val="C00000"/>
                </a:solidFill>
              </a:rPr>
              <a:t>Increased risk of landslides</a:t>
            </a:r>
          </a:p>
          <a:p>
            <a:r>
              <a:rPr lang="en-US" sz="2800" dirty="0" smtClean="0">
                <a:solidFill>
                  <a:srgbClr val="C00000"/>
                </a:solidFill>
              </a:rPr>
              <a:t>Economic losses</a:t>
            </a:r>
            <a:endParaRPr lang="en-US" sz="2800"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Forest management- Afforestation</a:t>
            </a:r>
            <a:endParaRPr lang="en-US" dirty="0"/>
          </a:p>
        </p:txBody>
      </p:sp>
      <p:pic>
        <p:nvPicPr>
          <p:cNvPr id="4" name="Picture 2" descr="C:\Users\win\Desktop\EVS\BOjWnidCIAAEzzf.jpg"/>
          <p:cNvPicPr>
            <a:picLocks noGrp="1" noChangeAspect="1" noChangeArrowheads="1"/>
          </p:cNvPicPr>
          <p:nvPr>
            <p:ph idx="1"/>
          </p:nvPr>
        </p:nvPicPr>
        <p:blipFill>
          <a:blip r:embed="rId2"/>
          <a:srcRect/>
          <a:stretch>
            <a:fillRect/>
          </a:stretch>
        </p:blipFill>
        <p:spPr bwMode="auto">
          <a:xfrm>
            <a:off x="1066800" y="1447800"/>
            <a:ext cx="7086600" cy="513794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Forest Management/ </a:t>
            </a:r>
            <a:br>
              <a:rPr lang="en-US" sz="3600" b="1" dirty="0" smtClean="0">
                <a:solidFill>
                  <a:srgbClr val="7030A0"/>
                </a:solidFill>
              </a:rPr>
            </a:br>
            <a:r>
              <a:rPr lang="en-US" sz="3600" b="1" dirty="0" smtClean="0">
                <a:solidFill>
                  <a:srgbClr val="7030A0"/>
                </a:solidFill>
              </a:rPr>
              <a:t>Measures to solve forest problems</a:t>
            </a:r>
            <a:endParaRPr lang="en-US" sz="3600" b="1" dirty="0">
              <a:solidFill>
                <a:srgbClr val="7030A0"/>
              </a:solidFill>
            </a:endParaRPr>
          </a:p>
        </p:txBody>
      </p:sp>
      <p:sp>
        <p:nvSpPr>
          <p:cNvPr id="3" name="Content Placeholder 2"/>
          <p:cNvSpPr>
            <a:spLocks noGrp="1"/>
          </p:cNvSpPr>
          <p:nvPr>
            <p:ph idx="1"/>
          </p:nvPr>
        </p:nvSpPr>
        <p:spPr>
          <a:xfrm>
            <a:off x="1143000" y="1600200"/>
            <a:ext cx="7239000" cy="4525963"/>
          </a:xfrm>
        </p:spPr>
        <p:txBody>
          <a:bodyPr>
            <a:normAutofit/>
          </a:bodyPr>
          <a:lstStyle/>
          <a:p>
            <a:r>
              <a:rPr lang="en-US" sz="2400" dirty="0" smtClean="0">
                <a:solidFill>
                  <a:srgbClr val="C00000"/>
                </a:solidFill>
              </a:rPr>
              <a:t>Afforestation</a:t>
            </a:r>
          </a:p>
          <a:p>
            <a:r>
              <a:rPr lang="en-US" sz="2400" dirty="0" smtClean="0">
                <a:solidFill>
                  <a:srgbClr val="C00000"/>
                </a:solidFill>
              </a:rPr>
              <a:t>Improved cutting practices</a:t>
            </a:r>
          </a:p>
          <a:p>
            <a:r>
              <a:rPr lang="en-US" sz="2400" dirty="0" smtClean="0">
                <a:solidFill>
                  <a:srgbClr val="C00000"/>
                </a:solidFill>
              </a:rPr>
              <a:t>Control forest fire</a:t>
            </a:r>
          </a:p>
          <a:p>
            <a:r>
              <a:rPr lang="en-US" sz="2400" dirty="0" smtClean="0">
                <a:solidFill>
                  <a:srgbClr val="C00000"/>
                </a:solidFill>
              </a:rPr>
              <a:t>Control on pest and diseases on forest</a:t>
            </a:r>
          </a:p>
          <a:p>
            <a:r>
              <a:rPr lang="en-US" sz="2400" dirty="0" smtClean="0">
                <a:solidFill>
                  <a:srgbClr val="C00000"/>
                </a:solidFill>
              </a:rPr>
              <a:t>Reduce wastage of forest products</a:t>
            </a:r>
          </a:p>
          <a:p>
            <a:r>
              <a:rPr lang="en-US" sz="2400" dirty="0" smtClean="0">
                <a:solidFill>
                  <a:srgbClr val="C00000"/>
                </a:solidFill>
              </a:rPr>
              <a:t>Use of substitute products</a:t>
            </a:r>
          </a:p>
          <a:p>
            <a:r>
              <a:rPr lang="en-US" sz="2400" dirty="0" smtClean="0">
                <a:solidFill>
                  <a:srgbClr val="C00000"/>
                </a:solidFill>
              </a:rPr>
              <a:t>Increase the area under forest cover</a:t>
            </a:r>
          </a:p>
          <a:p>
            <a:r>
              <a:rPr lang="en-US" sz="2400" dirty="0" smtClean="0">
                <a:solidFill>
                  <a:srgbClr val="C00000"/>
                </a:solidFill>
              </a:rPr>
              <a:t>Stop indiscriminate lumbering</a:t>
            </a:r>
          </a:p>
          <a:p>
            <a:r>
              <a:rPr lang="en-US" sz="2400" dirty="0" smtClean="0">
                <a:solidFill>
                  <a:srgbClr val="C00000"/>
                </a:solidFill>
              </a:rPr>
              <a:t>Increase logging taxes</a:t>
            </a:r>
            <a:endParaRPr lang="en-US" sz="24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000" b="1" dirty="0" smtClean="0"/>
              <a:t>D) On the basis of durability, availability and regeneration</a:t>
            </a:r>
          </a:p>
          <a:p>
            <a:pPr>
              <a:buAutoNum type="arabicPeriod"/>
            </a:pPr>
            <a:r>
              <a:rPr lang="en-US" sz="1800" b="1" dirty="0" smtClean="0">
                <a:solidFill>
                  <a:srgbClr val="C00000"/>
                </a:solidFill>
              </a:rPr>
              <a:t>Natural / Physical Resources</a:t>
            </a:r>
          </a:p>
          <a:p>
            <a:pPr>
              <a:buFont typeface="Wingdings" pitchFamily="2" charset="2"/>
              <a:buChar char="v"/>
            </a:pPr>
            <a:r>
              <a:rPr lang="en-US" sz="1800" b="1" dirty="0" smtClean="0">
                <a:solidFill>
                  <a:srgbClr val="7030A0"/>
                </a:solidFill>
              </a:rPr>
              <a:t>Inexhaustible / Renewable/flow resources – air, water</a:t>
            </a:r>
          </a:p>
          <a:p>
            <a:pPr>
              <a:buNone/>
            </a:pPr>
            <a:r>
              <a:rPr lang="en-US" sz="1800" b="1" dirty="0">
                <a:solidFill>
                  <a:srgbClr val="7030A0"/>
                </a:solidFill>
              </a:rPr>
              <a:t> </a:t>
            </a:r>
            <a:r>
              <a:rPr lang="en-US" sz="1800" b="1" dirty="0" smtClean="0">
                <a:solidFill>
                  <a:srgbClr val="7030A0"/>
                </a:solidFill>
              </a:rPr>
              <a:t>      </a:t>
            </a:r>
            <a:r>
              <a:rPr lang="en-US" sz="1800" b="1" dirty="0" smtClean="0">
                <a:solidFill>
                  <a:srgbClr val="00B0F0"/>
                </a:solidFill>
              </a:rPr>
              <a:t>Automatically renewable</a:t>
            </a:r>
          </a:p>
          <a:p>
            <a:pPr>
              <a:buNone/>
            </a:pPr>
            <a:r>
              <a:rPr lang="en-US" sz="1800" b="1" dirty="0">
                <a:solidFill>
                  <a:srgbClr val="00B0F0"/>
                </a:solidFill>
              </a:rPr>
              <a:t> </a:t>
            </a:r>
            <a:r>
              <a:rPr lang="en-US" sz="1800" b="1" dirty="0" smtClean="0">
                <a:solidFill>
                  <a:srgbClr val="00B0F0"/>
                </a:solidFill>
              </a:rPr>
              <a:t>      Renewable with efforts of man</a:t>
            </a:r>
          </a:p>
          <a:p>
            <a:pPr>
              <a:buNone/>
            </a:pPr>
            <a:endParaRPr lang="en-US" sz="1800" b="1" dirty="0" smtClean="0">
              <a:solidFill>
                <a:srgbClr val="00B0F0"/>
              </a:solidFill>
            </a:endParaRPr>
          </a:p>
          <a:p>
            <a:pPr>
              <a:buFont typeface="Wingdings" pitchFamily="2" charset="2"/>
              <a:buChar char="v"/>
            </a:pPr>
            <a:r>
              <a:rPr lang="en-US" sz="1800" b="1" dirty="0" smtClean="0">
                <a:solidFill>
                  <a:srgbClr val="7030A0"/>
                </a:solidFill>
              </a:rPr>
              <a:t>Exhaustible/ Non renewable resources</a:t>
            </a:r>
          </a:p>
          <a:p>
            <a:pPr>
              <a:buNone/>
            </a:pPr>
            <a:r>
              <a:rPr lang="en-US" sz="1800" b="1" dirty="0" smtClean="0">
                <a:solidFill>
                  <a:srgbClr val="7030A0"/>
                </a:solidFill>
              </a:rPr>
              <a:t>       </a:t>
            </a:r>
            <a:r>
              <a:rPr lang="en-US" sz="1800" b="1" dirty="0" smtClean="0">
                <a:solidFill>
                  <a:srgbClr val="00B0F0"/>
                </a:solidFill>
              </a:rPr>
              <a:t>Recyclable</a:t>
            </a:r>
          </a:p>
          <a:p>
            <a:pPr>
              <a:buNone/>
            </a:pPr>
            <a:r>
              <a:rPr lang="en-US" sz="1800" b="1" dirty="0" smtClean="0">
                <a:solidFill>
                  <a:srgbClr val="00B0F0"/>
                </a:solidFill>
              </a:rPr>
              <a:t>       Non recyclable</a:t>
            </a:r>
          </a:p>
          <a:p>
            <a:pPr>
              <a:buNone/>
            </a:pPr>
            <a:endParaRPr lang="en-US" sz="1800" b="1" dirty="0" smtClean="0">
              <a:solidFill>
                <a:srgbClr val="00B0F0"/>
              </a:solidFill>
            </a:endParaRPr>
          </a:p>
          <a:p>
            <a:pPr>
              <a:buNone/>
            </a:pPr>
            <a:r>
              <a:rPr lang="en-US" sz="1800" b="1" dirty="0" smtClean="0">
                <a:solidFill>
                  <a:srgbClr val="C00000"/>
                </a:solidFill>
              </a:rPr>
              <a:t>2. Human/ Cultural</a:t>
            </a:r>
          </a:p>
          <a:p>
            <a:pPr>
              <a:buNone/>
            </a:pP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Factors influencing resources</a:t>
            </a:r>
            <a:endParaRPr lang="en-US" dirty="0"/>
          </a:p>
        </p:txBody>
      </p:sp>
      <p:sp>
        <p:nvSpPr>
          <p:cNvPr id="3" name="Content Placeholder 2"/>
          <p:cNvSpPr>
            <a:spLocks noGrp="1"/>
          </p:cNvSpPr>
          <p:nvPr>
            <p:ph idx="1"/>
          </p:nvPr>
        </p:nvSpPr>
        <p:spPr>
          <a:xfrm>
            <a:off x="685800" y="1371600"/>
            <a:ext cx="7848600" cy="4754563"/>
          </a:xfrm>
        </p:spPr>
        <p:txBody>
          <a:bodyPr>
            <a:normAutofit fontScale="92500" lnSpcReduction="20000"/>
          </a:bodyPr>
          <a:lstStyle/>
          <a:p>
            <a:pPr marL="457200" indent="-457200">
              <a:buAutoNum type="arabicPeriod"/>
            </a:pPr>
            <a:r>
              <a:rPr lang="en-US" sz="2000" b="1" dirty="0" smtClean="0">
                <a:solidFill>
                  <a:srgbClr val="C00000"/>
                </a:solidFill>
              </a:rPr>
              <a:t>Cost benefit ratio</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Cheaper substitutes</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Availability of Capital</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Market and it’s size</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Availability of skilled labors</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Customs and traditions of people</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Political factors</a:t>
            </a:r>
          </a:p>
          <a:p>
            <a:pPr marL="457200" indent="-457200">
              <a:buAutoNum type="arabicPeriod"/>
            </a:pPr>
            <a:endParaRPr lang="en-US" sz="2000" b="1" dirty="0" smtClean="0">
              <a:solidFill>
                <a:srgbClr val="C00000"/>
              </a:solidFill>
            </a:endParaRPr>
          </a:p>
          <a:p>
            <a:pPr marL="457200" indent="-457200">
              <a:buAutoNum type="arabicPeriod"/>
            </a:pPr>
            <a:r>
              <a:rPr lang="en-US" sz="2000" b="1" dirty="0" smtClean="0">
                <a:solidFill>
                  <a:srgbClr val="C00000"/>
                </a:solidFill>
              </a:rPr>
              <a:t>Resource policy</a:t>
            </a:r>
          </a:p>
          <a:p>
            <a:pPr marL="457200" indent="-457200">
              <a:buAutoNum type="arabicPeriod"/>
            </a:pPr>
            <a:endParaRPr lang="en-US" sz="2000" b="1" dirty="0" smtClean="0"/>
          </a:p>
          <a:p>
            <a:pPr>
              <a:buNone/>
            </a:pPr>
            <a:endParaRPr lang="en-US" sz="18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solidFill>
                  <a:srgbClr val="0070C0"/>
                </a:solidFill>
              </a:rPr>
              <a:t>Methods of Conservation</a:t>
            </a:r>
            <a:endParaRPr lang="en-US" b="1" dirty="0">
              <a:solidFill>
                <a:srgbClr val="0070C0"/>
              </a:solidFill>
            </a:endParaRPr>
          </a:p>
        </p:txBody>
      </p:sp>
      <p:sp>
        <p:nvSpPr>
          <p:cNvPr id="3" name="Content Placeholder 2"/>
          <p:cNvSpPr>
            <a:spLocks noGrp="1"/>
          </p:cNvSpPr>
          <p:nvPr>
            <p:ph idx="1"/>
          </p:nvPr>
        </p:nvSpPr>
        <p:spPr>
          <a:xfrm>
            <a:off x="914400" y="1371600"/>
            <a:ext cx="7315200" cy="4754563"/>
          </a:xfrm>
        </p:spPr>
        <p:txBody>
          <a:bodyPr>
            <a:normAutofit lnSpcReduction="10000"/>
          </a:bodyPr>
          <a:lstStyle/>
          <a:p>
            <a:r>
              <a:rPr lang="en-US" sz="2000" b="1" dirty="0" smtClean="0">
                <a:solidFill>
                  <a:srgbClr val="C00000"/>
                </a:solidFill>
              </a:rPr>
              <a:t>Substitution</a:t>
            </a:r>
          </a:p>
          <a:p>
            <a:endParaRPr lang="en-US" sz="2000" b="1" dirty="0" smtClean="0">
              <a:solidFill>
                <a:srgbClr val="C00000"/>
              </a:solidFill>
            </a:endParaRPr>
          </a:p>
          <a:p>
            <a:r>
              <a:rPr lang="en-US" sz="2000" b="1" dirty="0" smtClean="0">
                <a:solidFill>
                  <a:srgbClr val="C00000"/>
                </a:solidFill>
              </a:rPr>
              <a:t>Recycling</a:t>
            </a:r>
          </a:p>
          <a:p>
            <a:endParaRPr lang="en-US" sz="2000" b="1" dirty="0" smtClean="0">
              <a:solidFill>
                <a:srgbClr val="C00000"/>
              </a:solidFill>
            </a:endParaRPr>
          </a:p>
          <a:p>
            <a:r>
              <a:rPr lang="en-US" sz="2000" b="1" dirty="0" smtClean="0">
                <a:solidFill>
                  <a:srgbClr val="C00000"/>
                </a:solidFill>
              </a:rPr>
              <a:t>Innovation</a:t>
            </a:r>
          </a:p>
          <a:p>
            <a:endParaRPr lang="en-US" sz="2000" b="1" dirty="0" smtClean="0">
              <a:solidFill>
                <a:srgbClr val="C00000"/>
              </a:solidFill>
            </a:endParaRPr>
          </a:p>
          <a:p>
            <a:r>
              <a:rPr lang="en-US" sz="2000" b="1" dirty="0" smtClean="0">
                <a:solidFill>
                  <a:srgbClr val="C00000"/>
                </a:solidFill>
              </a:rPr>
              <a:t>Minimization of waste</a:t>
            </a:r>
          </a:p>
          <a:p>
            <a:endParaRPr lang="en-US" sz="2000" b="1" dirty="0" smtClean="0">
              <a:solidFill>
                <a:srgbClr val="C00000"/>
              </a:solidFill>
            </a:endParaRPr>
          </a:p>
          <a:p>
            <a:r>
              <a:rPr lang="en-US" sz="2000" b="1" dirty="0" smtClean="0">
                <a:solidFill>
                  <a:srgbClr val="C00000"/>
                </a:solidFill>
              </a:rPr>
              <a:t>Enforcement of Laws</a:t>
            </a:r>
          </a:p>
          <a:p>
            <a:endParaRPr lang="en-US" sz="2000" b="1" dirty="0" smtClean="0">
              <a:solidFill>
                <a:srgbClr val="C00000"/>
              </a:solidFill>
            </a:endParaRPr>
          </a:p>
          <a:p>
            <a:r>
              <a:rPr lang="en-US" sz="2000" b="1" dirty="0" smtClean="0">
                <a:solidFill>
                  <a:srgbClr val="C00000"/>
                </a:solidFill>
              </a:rPr>
              <a:t>Correct Estimation</a:t>
            </a:r>
          </a:p>
          <a:p>
            <a:endParaRPr lang="en-US" sz="2000" b="1" dirty="0" smtClean="0">
              <a:solidFill>
                <a:srgbClr val="C00000"/>
              </a:solidFill>
            </a:endParaRPr>
          </a:p>
          <a:p>
            <a:r>
              <a:rPr lang="en-US" sz="2000" b="1" dirty="0" smtClean="0">
                <a:solidFill>
                  <a:srgbClr val="C00000"/>
                </a:solidFill>
              </a:rPr>
              <a:t>Policy of conservation</a:t>
            </a:r>
            <a:endParaRPr lang="en-US" sz="20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Resource </a:t>
            </a:r>
            <a:r>
              <a:rPr lang="en-US" b="1" dirty="0" err="1" smtClean="0">
                <a:solidFill>
                  <a:srgbClr val="7030A0"/>
                </a:solidFill>
              </a:rPr>
              <a:t>Utilisation</a:t>
            </a:r>
            <a:r>
              <a:rPr lang="en-US" b="1" dirty="0" smtClean="0">
                <a:solidFill>
                  <a:srgbClr val="7030A0"/>
                </a:solidFill>
              </a:rPr>
              <a:t> and Sustainability</a:t>
            </a:r>
            <a:endParaRPr lang="en-US" dirty="0"/>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en-US" sz="2000" dirty="0" smtClean="0">
                <a:solidFill>
                  <a:srgbClr val="FF0000"/>
                </a:solidFill>
              </a:rPr>
              <a:t>Find substitute to certain resources which are limited. E.g. Coal, Oil.</a:t>
            </a:r>
          </a:p>
          <a:p>
            <a:pPr marL="457200" indent="-457200" algn="just">
              <a:buFont typeface="+mj-lt"/>
              <a:buAutoNum type="arabicPeriod"/>
            </a:pPr>
            <a:endParaRPr lang="en-US" sz="2000" dirty="0" smtClean="0">
              <a:solidFill>
                <a:srgbClr val="FF0000"/>
              </a:solidFill>
            </a:endParaRPr>
          </a:p>
          <a:p>
            <a:pPr marL="457200" indent="-457200" algn="just">
              <a:buFont typeface="+mj-lt"/>
              <a:buAutoNum type="arabicPeriod"/>
            </a:pPr>
            <a:r>
              <a:rPr lang="en-US" sz="2000" dirty="0" smtClean="0">
                <a:solidFill>
                  <a:srgbClr val="FF0000"/>
                </a:solidFill>
              </a:rPr>
              <a:t>Waste generated should be easily degradable or its recycling.</a:t>
            </a:r>
          </a:p>
          <a:p>
            <a:pPr marL="457200" indent="-457200" algn="just">
              <a:buFont typeface="+mj-lt"/>
              <a:buAutoNum type="arabicPeriod"/>
            </a:pPr>
            <a:endParaRPr lang="en-US" sz="2000" dirty="0" smtClean="0">
              <a:solidFill>
                <a:srgbClr val="FF0000"/>
              </a:solidFill>
            </a:endParaRPr>
          </a:p>
          <a:p>
            <a:pPr marL="457200" indent="-457200" algn="just">
              <a:buFont typeface="+mj-lt"/>
              <a:buAutoNum type="arabicPeriod"/>
            </a:pPr>
            <a:r>
              <a:rPr lang="en-US" sz="2000" dirty="0" smtClean="0">
                <a:solidFill>
                  <a:srgbClr val="FF0000"/>
                </a:solidFill>
              </a:rPr>
              <a:t>Overexploitation of resources must be avoided.    </a:t>
            </a:r>
          </a:p>
          <a:p>
            <a:pPr marL="457200" indent="-457200" algn="just">
              <a:buFont typeface="+mj-lt"/>
              <a:buAutoNum type="arabicPeriod"/>
            </a:pPr>
            <a:endParaRPr lang="en-US" sz="2000" dirty="0" smtClean="0">
              <a:solidFill>
                <a:srgbClr val="FF0000"/>
              </a:solidFill>
            </a:endParaRPr>
          </a:p>
          <a:p>
            <a:pPr marL="457200" indent="-457200" algn="just">
              <a:buFont typeface="+mj-lt"/>
              <a:buAutoNum type="arabicPeriod"/>
            </a:pPr>
            <a:r>
              <a:rPr lang="en-US" sz="2000" dirty="0" smtClean="0">
                <a:solidFill>
                  <a:srgbClr val="FF0000"/>
                </a:solidFill>
              </a:rPr>
              <a:t>Some strategies for conservation of resources should be formed.</a:t>
            </a:r>
            <a:r>
              <a:rPr lang="en-US" sz="2000" dirty="0" smtClean="0"/>
              <a:t>     </a:t>
            </a:r>
          </a:p>
          <a:p>
            <a:pPr marL="457200" indent="-457200" algn="just">
              <a:buNone/>
            </a:pPr>
            <a:r>
              <a:rPr lang="en-US" sz="2000" dirty="0" smtClean="0"/>
              <a:t>                                                                                                          </a:t>
            </a:r>
          </a:p>
          <a:p>
            <a:pPr marL="457200" indent="-457200" algn="just">
              <a:buNone/>
            </a:pPr>
            <a:r>
              <a:rPr lang="en-US" sz="2000" dirty="0" smtClean="0">
                <a:solidFill>
                  <a:srgbClr val="FF0000"/>
                </a:solidFill>
              </a:rPr>
              <a:t>5.</a:t>
            </a:r>
            <a:r>
              <a:rPr lang="en-US" sz="2000" dirty="0" smtClean="0"/>
              <a:t>     </a:t>
            </a:r>
            <a:r>
              <a:rPr lang="en-US" sz="2000" dirty="0" smtClean="0">
                <a:solidFill>
                  <a:srgbClr val="FF0000"/>
                </a:solidFill>
              </a:rPr>
              <a:t>Some strategies should be formed while exploiting natural resources.</a:t>
            </a:r>
            <a:endParaRPr lang="en-US" sz="2000" dirty="0" smtClean="0"/>
          </a:p>
          <a:p>
            <a:pPr algn="just">
              <a:buNone/>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7030A0"/>
                </a:solidFill>
              </a:rPr>
              <a:t>Rio Declaration 1992</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marL="457200" indent="-457200" algn="just">
              <a:buAutoNum type="arabicPeriod"/>
            </a:pPr>
            <a:r>
              <a:rPr lang="en-US" sz="1800" dirty="0" smtClean="0">
                <a:solidFill>
                  <a:srgbClr val="C00000"/>
                </a:solidFill>
              </a:rPr>
              <a:t>All people shall have healthy and productive life in harmony with nature.</a:t>
            </a:r>
          </a:p>
          <a:p>
            <a:pPr marL="457200" indent="-457200" algn="just">
              <a:buAutoNum type="arabicPeriod"/>
            </a:pPr>
            <a:r>
              <a:rPr lang="en-US" sz="1800" dirty="0" smtClean="0">
                <a:solidFill>
                  <a:srgbClr val="C00000"/>
                </a:solidFill>
              </a:rPr>
              <a:t>Nations to take precaution to protect environment.</a:t>
            </a:r>
          </a:p>
          <a:p>
            <a:pPr marL="457200" indent="-457200" algn="just">
              <a:buAutoNum type="arabicPeriod"/>
            </a:pPr>
            <a:r>
              <a:rPr lang="en-US" sz="1800" dirty="0" smtClean="0">
                <a:solidFill>
                  <a:srgbClr val="C00000"/>
                </a:solidFill>
              </a:rPr>
              <a:t>Nations  shall constitute an integral part of the development process.</a:t>
            </a:r>
          </a:p>
          <a:p>
            <a:pPr marL="457200" indent="-457200" algn="just">
              <a:buAutoNum type="arabicPeriod"/>
            </a:pPr>
            <a:r>
              <a:rPr lang="en-US" sz="1800" dirty="0" smtClean="0">
                <a:solidFill>
                  <a:srgbClr val="C00000"/>
                </a:solidFill>
              </a:rPr>
              <a:t>All nations shall cooperate to conserve resources, protect and restore the health and ecosystems.</a:t>
            </a:r>
          </a:p>
          <a:p>
            <a:pPr marL="457200" indent="-457200" algn="just">
              <a:buAutoNum type="arabicPeriod"/>
            </a:pPr>
            <a:r>
              <a:rPr lang="en-US" sz="1800" dirty="0" smtClean="0">
                <a:solidFill>
                  <a:srgbClr val="C00000"/>
                </a:solidFill>
              </a:rPr>
              <a:t>All nations shall reduce and eliminate unsustainable patterns of production and consumption. </a:t>
            </a:r>
          </a:p>
          <a:p>
            <a:pPr marL="457200" indent="-457200" algn="just">
              <a:buAutoNum type="arabicPeriod"/>
            </a:pPr>
            <a:r>
              <a:rPr lang="en-US" sz="1800" dirty="0" smtClean="0">
                <a:solidFill>
                  <a:srgbClr val="C00000"/>
                </a:solidFill>
              </a:rPr>
              <a:t>Nations shall encourage public awareness and participation.</a:t>
            </a:r>
          </a:p>
          <a:p>
            <a:pPr marL="457200" indent="-457200" algn="just">
              <a:buAutoNum type="arabicPeriod"/>
            </a:pPr>
            <a:r>
              <a:rPr lang="en-US" sz="1800" dirty="0" smtClean="0">
                <a:solidFill>
                  <a:srgbClr val="C00000"/>
                </a:solidFill>
              </a:rPr>
              <a:t>All nations shall enact all environmental laws and develop their own national laws </a:t>
            </a:r>
          </a:p>
          <a:p>
            <a:pPr marL="457200" indent="-457200" algn="just">
              <a:buAutoNum type="arabicPeriod"/>
            </a:pPr>
            <a:r>
              <a:rPr lang="en-US" sz="1800" dirty="0" smtClean="0">
                <a:solidFill>
                  <a:srgbClr val="C00000"/>
                </a:solidFill>
              </a:rPr>
              <a:t>Nations shall co-operate to promote an open international economic system.</a:t>
            </a:r>
          </a:p>
          <a:p>
            <a:pPr marL="457200" indent="-457200" algn="just">
              <a:buAutoNum type="arabicPeriod"/>
            </a:pPr>
            <a:r>
              <a:rPr lang="en-US" sz="1800" dirty="0" smtClean="0">
                <a:solidFill>
                  <a:srgbClr val="C00000"/>
                </a:solidFill>
              </a:rPr>
              <a:t>All nations shall inform each other about natural disasters or activities which may have harmful impacts on other neighboring nations.</a:t>
            </a:r>
          </a:p>
          <a:p>
            <a:pPr marL="457200" indent="-457200" algn="just">
              <a:buAutoNum type="arabicPeriod"/>
            </a:pPr>
            <a:r>
              <a:rPr lang="en-US" sz="1800" dirty="0" smtClean="0">
                <a:solidFill>
                  <a:srgbClr val="C00000"/>
                </a:solidFill>
              </a:rPr>
              <a:t>All nations shall share knowledge and innovative technologies to achieve the goal of sustainability. </a:t>
            </a:r>
          </a:p>
          <a:p>
            <a:pPr marL="457200" indent="-457200" algn="just">
              <a:buAutoNum type="arabicPeriod"/>
            </a:pPr>
            <a:endParaRPr lang="en-US" sz="20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normAutofit fontScale="90000"/>
          </a:bodyPr>
          <a:lstStyle/>
          <a:p>
            <a:r>
              <a:rPr lang="en-US" b="1" dirty="0" smtClean="0">
                <a:solidFill>
                  <a:srgbClr val="7030A0"/>
                </a:solidFill>
              </a:rPr>
              <a:t>Conventional and Non conventional </a:t>
            </a:r>
            <a:br>
              <a:rPr lang="en-US" b="1" dirty="0" smtClean="0">
                <a:solidFill>
                  <a:srgbClr val="7030A0"/>
                </a:solidFill>
              </a:rPr>
            </a:br>
            <a:r>
              <a:rPr lang="en-US" b="1" dirty="0" smtClean="0">
                <a:solidFill>
                  <a:srgbClr val="7030A0"/>
                </a:solidFill>
              </a:rPr>
              <a:t>Energy Resources</a:t>
            </a:r>
            <a:endParaRPr lang="en-US" b="1" dirty="0">
              <a:solidFill>
                <a:srgbClr val="7030A0"/>
              </a:solidFill>
            </a:endParaRPr>
          </a:p>
        </p:txBody>
      </p:sp>
      <p:sp>
        <p:nvSpPr>
          <p:cNvPr id="3" name="Content Placeholder 2"/>
          <p:cNvSpPr>
            <a:spLocks noGrp="1"/>
          </p:cNvSpPr>
          <p:nvPr>
            <p:ph idx="1"/>
          </p:nvPr>
        </p:nvSpPr>
        <p:spPr>
          <a:xfrm>
            <a:off x="609600" y="1600200"/>
            <a:ext cx="8077200" cy="4525963"/>
          </a:xfrm>
        </p:spPr>
        <p:txBody>
          <a:bodyPr>
            <a:normAutofit lnSpcReduction="10000"/>
          </a:bodyPr>
          <a:lstStyle/>
          <a:p>
            <a:r>
              <a:rPr lang="en-US" sz="2000" dirty="0" smtClean="0">
                <a:solidFill>
                  <a:srgbClr val="FF0000"/>
                </a:solidFill>
              </a:rPr>
              <a:t>Conventional -</a:t>
            </a:r>
            <a:r>
              <a:rPr lang="en-US" sz="2000" dirty="0" smtClean="0"/>
              <a:t> Resources which are neither reusable nor recyclable.</a:t>
            </a:r>
          </a:p>
          <a:p>
            <a:pPr>
              <a:buFont typeface="Wingdings" pitchFamily="2" charset="2"/>
              <a:buChar char="ü"/>
            </a:pPr>
            <a:r>
              <a:rPr lang="en-US" sz="2000" smtClean="0"/>
              <a:t>Coal</a:t>
            </a:r>
            <a:endParaRPr lang="en-US" sz="2000" dirty="0" smtClean="0"/>
          </a:p>
          <a:p>
            <a:pPr>
              <a:buFont typeface="Wingdings" pitchFamily="2" charset="2"/>
              <a:buChar char="ü"/>
            </a:pPr>
            <a:r>
              <a:rPr lang="en-US" sz="2000" dirty="0" smtClean="0"/>
              <a:t>Oil</a:t>
            </a:r>
          </a:p>
          <a:p>
            <a:pPr>
              <a:buFont typeface="Wingdings" pitchFamily="2" charset="2"/>
              <a:buChar char="ü"/>
            </a:pPr>
            <a:r>
              <a:rPr lang="en-US" sz="2000" dirty="0" smtClean="0"/>
              <a:t>Natural Gas </a:t>
            </a:r>
          </a:p>
          <a:p>
            <a:pPr>
              <a:buFont typeface="Wingdings" pitchFamily="2" charset="2"/>
              <a:buChar char="ü"/>
            </a:pPr>
            <a:r>
              <a:rPr lang="en-US" sz="2000" dirty="0" smtClean="0"/>
              <a:t>Water power</a:t>
            </a:r>
          </a:p>
          <a:p>
            <a:pPr>
              <a:buFont typeface="Wingdings" pitchFamily="2" charset="2"/>
              <a:buChar char="ü"/>
            </a:pPr>
            <a:r>
              <a:rPr lang="en-US" sz="2000" dirty="0" smtClean="0"/>
              <a:t>Nuclear energy</a:t>
            </a:r>
          </a:p>
          <a:p>
            <a:r>
              <a:rPr lang="en-US" sz="2000" dirty="0" smtClean="0">
                <a:solidFill>
                  <a:srgbClr val="FF0000"/>
                </a:solidFill>
              </a:rPr>
              <a:t>Non conventional- </a:t>
            </a:r>
            <a:r>
              <a:rPr lang="en-US" sz="2000" dirty="0" smtClean="0"/>
              <a:t>Renewable energy resources.</a:t>
            </a:r>
          </a:p>
          <a:p>
            <a:pPr>
              <a:buFont typeface="Wingdings" pitchFamily="2" charset="2"/>
              <a:buChar char="ü"/>
            </a:pPr>
            <a:r>
              <a:rPr lang="en-US" sz="2000" dirty="0" smtClean="0"/>
              <a:t>Solar energy</a:t>
            </a:r>
          </a:p>
          <a:p>
            <a:pPr>
              <a:buFont typeface="Wingdings" pitchFamily="2" charset="2"/>
              <a:buChar char="ü"/>
            </a:pPr>
            <a:r>
              <a:rPr lang="en-US" sz="2000" dirty="0" smtClean="0"/>
              <a:t>Wind energy</a:t>
            </a:r>
          </a:p>
          <a:p>
            <a:pPr>
              <a:buFont typeface="Wingdings" pitchFamily="2" charset="2"/>
              <a:buChar char="ü"/>
            </a:pPr>
            <a:r>
              <a:rPr lang="en-US" sz="2000" dirty="0" smtClean="0"/>
              <a:t>Tidal energy</a:t>
            </a:r>
          </a:p>
          <a:p>
            <a:pPr>
              <a:buFont typeface="Wingdings" pitchFamily="2" charset="2"/>
              <a:buChar char="ü"/>
            </a:pPr>
            <a:r>
              <a:rPr lang="en-US" sz="2000" dirty="0" smtClean="0"/>
              <a:t>Biogas energy</a:t>
            </a:r>
          </a:p>
          <a:p>
            <a:pPr>
              <a:buFont typeface="Wingdings" pitchFamily="2" charset="2"/>
              <a:buChar char="ü"/>
            </a:pPr>
            <a:r>
              <a:rPr lang="en-US" sz="2000" dirty="0" smtClean="0"/>
              <a:t>Geothermal energy</a:t>
            </a:r>
          </a:p>
          <a:p>
            <a:pPr>
              <a:buFont typeface="Wingdings" pitchFamily="2" charset="2"/>
              <a:buChar char="ü"/>
            </a:pPr>
            <a:r>
              <a:rPr lang="en-US" sz="2000" dirty="0" smtClean="0"/>
              <a:t>Alcohol from biomass</a:t>
            </a:r>
          </a:p>
          <a:p>
            <a:endParaRPr lang="en-US" sz="2000" dirty="0" smtClean="0"/>
          </a:p>
          <a:p>
            <a:pPr>
              <a:buFont typeface="Wingdings" pitchFamily="2" charset="2"/>
              <a:buChar char="ü"/>
            </a:pPr>
            <a:endParaRPr lang="en-US" sz="2000" dirty="0" smtClean="0"/>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1136</Words>
  <Application>Microsoft Office PowerPoint</Application>
  <PresentationFormat>On-screen Show (4:3)</PresentationFormat>
  <Paragraphs>207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Environmental Studies Unit 2</vt:lpstr>
      <vt:lpstr>Resources</vt:lpstr>
      <vt:lpstr>Classification of Resources</vt:lpstr>
      <vt:lpstr>Slide 4</vt:lpstr>
      <vt:lpstr>Factors influencing resources</vt:lpstr>
      <vt:lpstr>Methods of Conservation</vt:lpstr>
      <vt:lpstr>Resource Utilisation and Sustainability</vt:lpstr>
      <vt:lpstr>Rio Declaration 1992</vt:lpstr>
      <vt:lpstr>Conventional and Non conventional  Energy Resources</vt:lpstr>
      <vt:lpstr>Energy resource</vt:lpstr>
      <vt:lpstr>Measures to solve energy crisis</vt:lpstr>
      <vt:lpstr>Koyna hydroelectricity</vt:lpstr>
      <vt:lpstr>Tarapur Nuclear power plant</vt:lpstr>
      <vt:lpstr>Solar plant, 3 MW, Mulshi</vt:lpstr>
      <vt:lpstr>Wind power plant</vt:lpstr>
      <vt:lpstr>Tidal power</vt:lpstr>
      <vt:lpstr>Biogas</vt:lpstr>
      <vt:lpstr>Geothermal energy, Gujarat</vt:lpstr>
      <vt:lpstr>Water Resource</vt:lpstr>
      <vt:lpstr>Sources of water</vt:lpstr>
      <vt:lpstr>Water Pollution</vt:lpstr>
      <vt:lpstr>Water Management</vt:lpstr>
      <vt:lpstr>Slide 23</vt:lpstr>
      <vt:lpstr>Slide 24</vt:lpstr>
      <vt:lpstr>Slide 25</vt:lpstr>
      <vt:lpstr>Forest Resources</vt:lpstr>
      <vt:lpstr>Distribution of forest</vt:lpstr>
      <vt:lpstr>Slide 28</vt:lpstr>
      <vt:lpstr>Slide 29</vt:lpstr>
      <vt:lpstr>Causes of deforestation</vt:lpstr>
      <vt:lpstr>Effects of deforestation</vt:lpstr>
      <vt:lpstr>Forest management- Afforestation</vt:lpstr>
      <vt:lpstr>Forest Management/  Measures to solve forest problems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Studies Unit 2</dc:title>
  <dc:creator>USER</dc:creator>
  <cp:lastModifiedBy>USER</cp:lastModifiedBy>
  <cp:revision>127</cp:revision>
  <dcterms:created xsi:type="dcterms:W3CDTF">2020-11-07T03:41:56Z</dcterms:created>
  <dcterms:modified xsi:type="dcterms:W3CDTF">2021-10-25T11:22:39Z</dcterms:modified>
</cp:coreProperties>
</file>